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9" r:id="rId2"/>
    <p:sldId id="263" r:id="rId3"/>
    <p:sldId id="257" r:id="rId4"/>
    <p:sldId id="266" r:id="rId5"/>
    <p:sldId id="265" r:id="rId6"/>
    <p:sldId id="267" r:id="rId7"/>
    <p:sldId id="268" r:id="rId8"/>
    <p:sldId id="277" r:id="rId9"/>
    <p:sldId id="278" r:id="rId10"/>
    <p:sldId id="280" r:id="rId11"/>
    <p:sldId id="281" r:id="rId12"/>
    <p:sldId id="282" r:id="rId13"/>
    <p:sldId id="270" r:id="rId14"/>
    <p:sldId id="272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D8039"/>
    <a:srgbClr val="FFB9B9"/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222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E087A1-19BF-4510-AD80-20C405224899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9DF713E-57D7-4A79-9AD4-09D34A4690F0}">
      <dgm:prSet phldrT="[Текст]" custT="1"/>
      <dgm:spPr/>
      <dgm:t>
        <a:bodyPr/>
        <a:lstStyle/>
        <a:p>
          <a:r>
            <a:rPr lang="en-US" sz="4000" b="1" dirty="0" smtClean="0">
              <a:solidFill>
                <a:srgbClr val="9D8039"/>
              </a:solidFill>
            </a:rPr>
            <a:t>ESP approaches</a:t>
          </a:r>
          <a:endParaRPr lang="ru-RU" sz="4000" b="1" dirty="0">
            <a:solidFill>
              <a:srgbClr val="9D8039"/>
            </a:solidFill>
          </a:endParaRPr>
        </a:p>
      </dgm:t>
    </dgm:pt>
    <dgm:pt modelId="{FBD94655-4445-40AC-85F5-80B4A86C8417}" type="parTrans" cxnId="{C26251E1-CD7D-485A-B655-540DD1CB2FCC}">
      <dgm:prSet/>
      <dgm:spPr/>
      <dgm:t>
        <a:bodyPr/>
        <a:lstStyle/>
        <a:p>
          <a:endParaRPr lang="ru-RU"/>
        </a:p>
      </dgm:t>
    </dgm:pt>
    <dgm:pt modelId="{3E58132E-ED34-459E-BF2E-1C70312F5C42}" type="sibTrans" cxnId="{C26251E1-CD7D-485A-B655-540DD1CB2FCC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DCF980C7-D49E-4B7E-90D5-C4AE0DC936FC}">
      <dgm:prSet phldrT="[Текст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English</a:t>
          </a:r>
          <a:r>
            <a:rPr lang="en-US" b="1" dirty="0" smtClean="0"/>
            <a:t> </a:t>
          </a:r>
          <a:r>
            <a:rPr lang="en-US" b="1" dirty="0" smtClean="0">
              <a:solidFill>
                <a:srgbClr val="002060"/>
              </a:solidFill>
            </a:rPr>
            <a:t>for… </a:t>
          </a:r>
          <a:endParaRPr lang="ru-RU" b="1" dirty="0">
            <a:solidFill>
              <a:srgbClr val="002060"/>
            </a:solidFill>
          </a:endParaRPr>
        </a:p>
      </dgm:t>
    </dgm:pt>
    <dgm:pt modelId="{8214C9FF-438D-4832-B863-C00A28CD7960}" type="parTrans" cxnId="{D1CEC9FD-209B-42BD-A42C-48F8B6F470A1}">
      <dgm:prSet/>
      <dgm:spPr/>
      <dgm:t>
        <a:bodyPr/>
        <a:lstStyle/>
        <a:p>
          <a:endParaRPr lang="ru-RU"/>
        </a:p>
      </dgm:t>
    </dgm:pt>
    <dgm:pt modelId="{D48D7A71-F4D9-46A5-BF61-290A04F1ED4F}" type="sibTrans" cxnId="{D1CEC9FD-209B-42BD-A42C-48F8B6F470A1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>
            <a:solidFill>
              <a:srgbClr val="FF0000"/>
            </a:solidFill>
          </a:endParaRPr>
        </a:p>
      </dgm:t>
    </dgm:pt>
    <dgm:pt modelId="{453E50CE-917F-4A29-9511-2C35086A5190}">
      <dgm:prSet phldrT="[Текст]"/>
      <dgm:spPr/>
      <dgm:t>
        <a:bodyPr/>
        <a:lstStyle/>
        <a:p>
          <a:r>
            <a:rPr lang="en-US" b="1" dirty="0" smtClean="0">
              <a:solidFill>
                <a:srgbClr val="002060"/>
              </a:solidFill>
            </a:rPr>
            <a:t>English through…</a:t>
          </a:r>
          <a:endParaRPr lang="ru-RU" b="1" dirty="0">
            <a:solidFill>
              <a:srgbClr val="002060"/>
            </a:solidFill>
          </a:endParaRPr>
        </a:p>
      </dgm:t>
    </dgm:pt>
    <dgm:pt modelId="{955CA3E0-E607-4CE2-B5A9-921ABA9AEC99}" type="sibTrans" cxnId="{AD6BB6EB-9DB2-49F8-8917-8C3C0EAF7085}">
      <dgm:prSet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99D31854-2CD6-42B1-998C-63E7DC8AEDF0}" type="parTrans" cxnId="{AD6BB6EB-9DB2-49F8-8917-8C3C0EAF7085}">
      <dgm:prSet/>
      <dgm:spPr/>
      <dgm:t>
        <a:bodyPr/>
        <a:lstStyle/>
        <a:p>
          <a:endParaRPr lang="ru-RU"/>
        </a:p>
      </dgm:t>
    </dgm:pt>
    <dgm:pt modelId="{6532AFB0-9DDA-48E6-A5D8-CFCDE08A40CB}" type="pres">
      <dgm:prSet presAssocID="{A8E087A1-19BF-4510-AD80-20C40522489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4B3982A-DFD2-4D9A-9EF3-5F3025907DC4}" type="pres">
      <dgm:prSet presAssocID="{99DF713E-57D7-4A79-9AD4-09D34A4690F0}" presName="node" presStyleLbl="node1" presStyleIdx="0" presStyleCnt="3" custScaleX="547388" custScaleY="119451" custRadScaleRad="122380" custRadScaleInc="-236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41E97-64C7-4A6C-A887-9FE762B5225D}" type="pres">
      <dgm:prSet presAssocID="{3E58132E-ED34-459E-BF2E-1C70312F5C42}" presName="sibTrans" presStyleLbl="sibTrans2D1" presStyleIdx="0" presStyleCnt="3" custScaleX="372814" custScaleY="156317"/>
      <dgm:spPr>
        <a:prstGeom prst="rightArrow">
          <a:avLst/>
        </a:prstGeom>
      </dgm:spPr>
      <dgm:t>
        <a:bodyPr/>
        <a:lstStyle/>
        <a:p>
          <a:endParaRPr lang="ru-RU"/>
        </a:p>
      </dgm:t>
    </dgm:pt>
    <dgm:pt modelId="{67A8822E-F93C-4F43-B74E-846C952FA5EE}" type="pres">
      <dgm:prSet presAssocID="{3E58132E-ED34-459E-BF2E-1C70312F5C42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81CF0322-EE92-4469-9018-96B2CA7771A2}" type="pres">
      <dgm:prSet presAssocID="{453E50CE-917F-4A29-9511-2C35086A5190}" presName="node" presStyleLbl="node1" presStyleIdx="1" presStyleCnt="3" custScaleX="368000" custScaleY="118801" custRadScaleRad="200888" custRadScaleInc="-211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2CE20-8F1B-4152-9874-DF4895E43B79}" type="pres">
      <dgm:prSet presAssocID="{955CA3E0-E607-4CE2-B5A9-921ABA9AEC99}" presName="sibTrans" presStyleLbl="sibTrans2D1" presStyleIdx="1" presStyleCnt="3" custFlipVert="0" custFlipHor="0" custScaleX="24160" custScaleY="29210"/>
      <dgm:spPr>
        <a:prstGeom prst="leftRightArrow">
          <a:avLst/>
        </a:prstGeom>
      </dgm:spPr>
      <dgm:t>
        <a:bodyPr/>
        <a:lstStyle/>
        <a:p>
          <a:endParaRPr lang="ru-RU"/>
        </a:p>
      </dgm:t>
    </dgm:pt>
    <dgm:pt modelId="{E6246588-6543-4DE8-8477-6E9958DF73BD}" type="pres">
      <dgm:prSet presAssocID="{955CA3E0-E607-4CE2-B5A9-921ABA9AEC9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11AD3545-5A06-48CE-9D57-96BE3225BD56}" type="pres">
      <dgm:prSet presAssocID="{DCF980C7-D49E-4B7E-90D5-C4AE0DC936FC}" presName="node" presStyleLbl="node1" presStyleIdx="2" presStyleCnt="3" custScaleX="353938" custScaleY="120075" custRadScaleRad="229864" custRadScaleInc="29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BE04D-53D4-4919-9AE2-87FAB0E95D59}" type="pres">
      <dgm:prSet presAssocID="{D48D7A71-F4D9-46A5-BF61-290A04F1ED4F}" presName="sibTrans" presStyleLbl="sibTrans2D1" presStyleIdx="2" presStyleCnt="3" custScaleX="380740" custScaleY="135981"/>
      <dgm:spPr>
        <a:prstGeom prst="leftArrow">
          <a:avLst/>
        </a:prstGeom>
      </dgm:spPr>
      <dgm:t>
        <a:bodyPr/>
        <a:lstStyle/>
        <a:p>
          <a:endParaRPr lang="ru-RU"/>
        </a:p>
      </dgm:t>
    </dgm:pt>
    <dgm:pt modelId="{D6559C8B-EAE4-4CC5-B593-52E4FDD8FF44}" type="pres">
      <dgm:prSet presAssocID="{D48D7A71-F4D9-46A5-BF61-290A04F1ED4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DE5A097-E278-4469-8464-01DD04233BE5}" type="presOf" srcId="{DCF980C7-D49E-4B7E-90D5-C4AE0DC936FC}" destId="{11AD3545-5A06-48CE-9D57-96BE3225BD56}" srcOrd="0" destOrd="0" presId="urn:microsoft.com/office/officeart/2005/8/layout/cycle7"/>
    <dgm:cxn modelId="{C14FE07A-DDF1-40C6-9DBF-53D75F3DFC31}" type="presOf" srcId="{955CA3E0-E607-4CE2-B5A9-921ABA9AEC99}" destId="{E6246588-6543-4DE8-8477-6E9958DF73BD}" srcOrd="1" destOrd="0" presId="urn:microsoft.com/office/officeart/2005/8/layout/cycle7"/>
    <dgm:cxn modelId="{A97C984D-EFF6-423F-A5BD-BD42A441266E}" type="presOf" srcId="{955CA3E0-E607-4CE2-B5A9-921ABA9AEC99}" destId="{2342CE20-8F1B-4152-9874-DF4895E43B79}" srcOrd="0" destOrd="0" presId="urn:microsoft.com/office/officeart/2005/8/layout/cycle7"/>
    <dgm:cxn modelId="{2402BFEA-A21E-4293-B52F-46FCF213C954}" type="presOf" srcId="{D48D7A71-F4D9-46A5-BF61-290A04F1ED4F}" destId="{47ABE04D-53D4-4919-9AE2-87FAB0E95D59}" srcOrd="0" destOrd="0" presId="urn:microsoft.com/office/officeart/2005/8/layout/cycle7"/>
    <dgm:cxn modelId="{D1CEC9FD-209B-42BD-A42C-48F8B6F470A1}" srcId="{A8E087A1-19BF-4510-AD80-20C405224899}" destId="{DCF980C7-D49E-4B7E-90D5-C4AE0DC936FC}" srcOrd="2" destOrd="0" parTransId="{8214C9FF-438D-4832-B863-C00A28CD7960}" sibTransId="{D48D7A71-F4D9-46A5-BF61-290A04F1ED4F}"/>
    <dgm:cxn modelId="{C26251E1-CD7D-485A-B655-540DD1CB2FCC}" srcId="{A8E087A1-19BF-4510-AD80-20C405224899}" destId="{99DF713E-57D7-4A79-9AD4-09D34A4690F0}" srcOrd="0" destOrd="0" parTransId="{FBD94655-4445-40AC-85F5-80B4A86C8417}" sibTransId="{3E58132E-ED34-459E-BF2E-1C70312F5C42}"/>
    <dgm:cxn modelId="{BC655269-4F86-4D65-9931-57067F6A8B04}" type="presOf" srcId="{A8E087A1-19BF-4510-AD80-20C405224899}" destId="{6532AFB0-9DDA-48E6-A5D8-CFCDE08A40CB}" srcOrd="0" destOrd="0" presId="urn:microsoft.com/office/officeart/2005/8/layout/cycle7"/>
    <dgm:cxn modelId="{227C55E6-DC38-46ED-A7C3-89AFCB6D7D39}" type="presOf" srcId="{99DF713E-57D7-4A79-9AD4-09D34A4690F0}" destId="{F4B3982A-DFD2-4D9A-9EF3-5F3025907DC4}" srcOrd="0" destOrd="0" presId="urn:microsoft.com/office/officeart/2005/8/layout/cycle7"/>
    <dgm:cxn modelId="{C32F4F75-8215-4A6A-85FE-EAAAD20A46BD}" type="presOf" srcId="{3E58132E-ED34-459E-BF2E-1C70312F5C42}" destId="{67A8822E-F93C-4F43-B74E-846C952FA5EE}" srcOrd="1" destOrd="0" presId="urn:microsoft.com/office/officeart/2005/8/layout/cycle7"/>
    <dgm:cxn modelId="{BB3B129B-E858-4A11-A2D6-4A133EC6EF43}" type="presOf" srcId="{D48D7A71-F4D9-46A5-BF61-290A04F1ED4F}" destId="{D6559C8B-EAE4-4CC5-B593-52E4FDD8FF44}" srcOrd="1" destOrd="0" presId="urn:microsoft.com/office/officeart/2005/8/layout/cycle7"/>
    <dgm:cxn modelId="{3F4C55E7-0343-4129-950B-D210726B3628}" type="presOf" srcId="{453E50CE-917F-4A29-9511-2C35086A5190}" destId="{81CF0322-EE92-4469-9018-96B2CA7771A2}" srcOrd="0" destOrd="0" presId="urn:microsoft.com/office/officeart/2005/8/layout/cycle7"/>
    <dgm:cxn modelId="{AD6BB6EB-9DB2-49F8-8917-8C3C0EAF7085}" srcId="{A8E087A1-19BF-4510-AD80-20C405224899}" destId="{453E50CE-917F-4A29-9511-2C35086A5190}" srcOrd="1" destOrd="0" parTransId="{99D31854-2CD6-42B1-998C-63E7DC8AEDF0}" sibTransId="{955CA3E0-E607-4CE2-B5A9-921ABA9AEC99}"/>
    <dgm:cxn modelId="{C08B4856-0BFB-473D-9325-695BC5E8E6E6}" type="presOf" srcId="{3E58132E-ED34-459E-BF2E-1C70312F5C42}" destId="{4E441E97-64C7-4A6C-A887-9FE762B5225D}" srcOrd="0" destOrd="0" presId="urn:microsoft.com/office/officeart/2005/8/layout/cycle7"/>
    <dgm:cxn modelId="{5D74DBBF-088D-4B8A-A327-29305B55FF82}" type="presParOf" srcId="{6532AFB0-9DDA-48E6-A5D8-CFCDE08A40CB}" destId="{F4B3982A-DFD2-4D9A-9EF3-5F3025907DC4}" srcOrd="0" destOrd="0" presId="urn:microsoft.com/office/officeart/2005/8/layout/cycle7"/>
    <dgm:cxn modelId="{789CE4F1-F795-4A15-ADBF-A009E01FA5D2}" type="presParOf" srcId="{6532AFB0-9DDA-48E6-A5D8-CFCDE08A40CB}" destId="{4E441E97-64C7-4A6C-A887-9FE762B5225D}" srcOrd="1" destOrd="0" presId="urn:microsoft.com/office/officeart/2005/8/layout/cycle7"/>
    <dgm:cxn modelId="{B4489977-67CB-43AC-B10D-B2FA92FEE4FD}" type="presParOf" srcId="{4E441E97-64C7-4A6C-A887-9FE762B5225D}" destId="{67A8822E-F93C-4F43-B74E-846C952FA5EE}" srcOrd="0" destOrd="0" presId="urn:microsoft.com/office/officeart/2005/8/layout/cycle7"/>
    <dgm:cxn modelId="{160EF920-CDA8-4433-B41A-AA03783C3358}" type="presParOf" srcId="{6532AFB0-9DDA-48E6-A5D8-CFCDE08A40CB}" destId="{81CF0322-EE92-4469-9018-96B2CA7771A2}" srcOrd="2" destOrd="0" presId="urn:microsoft.com/office/officeart/2005/8/layout/cycle7"/>
    <dgm:cxn modelId="{2DBD9E84-A82F-4EFD-98AC-3A3BDA88658E}" type="presParOf" srcId="{6532AFB0-9DDA-48E6-A5D8-CFCDE08A40CB}" destId="{2342CE20-8F1B-4152-9874-DF4895E43B79}" srcOrd="3" destOrd="0" presId="urn:microsoft.com/office/officeart/2005/8/layout/cycle7"/>
    <dgm:cxn modelId="{84643A82-1B2B-45E9-B8EB-203FC3F62AAA}" type="presParOf" srcId="{2342CE20-8F1B-4152-9874-DF4895E43B79}" destId="{E6246588-6543-4DE8-8477-6E9958DF73BD}" srcOrd="0" destOrd="0" presId="urn:microsoft.com/office/officeart/2005/8/layout/cycle7"/>
    <dgm:cxn modelId="{D4E01C27-E66F-4710-B9D9-DDD350B26CB0}" type="presParOf" srcId="{6532AFB0-9DDA-48E6-A5D8-CFCDE08A40CB}" destId="{11AD3545-5A06-48CE-9D57-96BE3225BD56}" srcOrd="4" destOrd="0" presId="urn:microsoft.com/office/officeart/2005/8/layout/cycle7"/>
    <dgm:cxn modelId="{E48998AE-AAC5-404D-A76C-C2B9D729AB57}" type="presParOf" srcId="{6532AFB0-9DDA-48E6-A5D8-CFCDE08A40CB}" destId="{47ABE04D-53D4-4919-9AE2-87FAB0E95D59}" srcOrd="5" destOrd="0" presId="urn:microsoft.com/office/officeart/2005/8/layout/cycle7"/>
    <dgm:cxn modelId="{9A0BB28C-C74A-4A51-BBCB-AAA6D9809E56}" type="presParOf" srcId="{47ABE04D-53D4-4919-9AE2-87FAB0E95D59}" destId="{D6559C8B-EAE4-4CC5-B593-52E4FDD8FF4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BA0AEB-AE5B-49BC-AAB3-F9136623714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>
        <a:scene3d>
          <a:camera prst="orthographicFront"/>
          <a:lightRig rig="twoPt" dir="t"/>
        </a:scene3d>
      </dgm:spPr>
    </dgm:pt>
    <dgm:pt modelId="{2ED2865A-18BA-43A2-B69E-D05A95A4B9AA}">
      <dgm:prSet phldrT="[Текст]" custT="1"/>
      <dgm:spPr>
        <a:sp3d prstMaterial="plastic"/>
      </dgm:spPr>
      <dgm:t>
        <a:bodyPr/>
        <a:lstStyle/>
        <a:p>
          <a:r>
            <a:rPr lang="en-US" sz="2000" b="1" dirty="0" smtClean="0"/>
            <a:t>Employers</a:t>
          </a:r>
          <a:endParaRPr lang="ru-RU" sz="2000" b="1" dirty="0"/>
        </a:p>
      </dgm:t>
    </dgm:pt>
    <dgm:pt modelId="{15D3732D-0547-4F48-AE3F-C873A7704302}" type="parTrans" cxnId="{8D5CBC11-8406-44AE-8AD6-B34655151519}">
      <dgm:prSet/>
      <dgm:spPr/>
      <dgm:t>
        <a:bodyPr/>
        <a:lstStyle/>
        <a:p>
          <a:endParaRPr lang="ru-RU"/>
        </a:p>
      </dgm:t>
    </dgm:pt>
    <dgm:pt modelId="{3A07A780-A074-4632-BB80-9125AC43E7A0}" type="sibTrans" cxnId="{8D5CBC11-8406-44AE-8AD6-B34655151519}">
      <dgm:prSet/>
      <dgm:spPr/>
      <dgm:t>
        <a:bodyPr/>
        <a:lstStyle/>
        <a:p>
          <a:endParaRPr lang="ru-RU"/>
        </a:p>
      </dgm:t>
    </dgm:pt>
    <dgm:pt modelId="{F64DA0C5-21AB-4DD1-B8AB-694406D0696C}">
      <dgm:prSet phldrT="[Текст]" custT="1"/>
      <dgm:spPr>
        <a:sp3d prstMaterial="plastic"/>
      </dgm:spPr>
      <dgm:t>
        <a:bodyPr/>
        <a:lstStyle/>
        <a:p>
          <a:r>
            <a:rPr lang="en-US" sz="2000" b="1" dirty="0" smtClean="0"/>
            <a:t>ESP+EAP teachers</a:t>
          </a:r>
          <a:endParaRPr lang="ru-RU" sz="2000" b="1" dirty="0"/>
        </a:p>
      </dgm:t>
    </dgm:pt>
    <dgm:pt modelId="{01AD30E0-DCBC-4C65-8FD7-13AAF637CC52}" type="parTrans" cxnId="{C2CA9D5D-B01E-4904-AD6F-BB790536394D}">
      <dgm:prSet/>
      <dgm:spPr/>
      <dgm:t>
        <a:bodyPr/>
        <a:lstStyle/>
        <a:p>
          <a:endParaRPr lang="ru-RU"/>
        </a:p>
      </dgm:t>
    </dgm:pt>
    <dgm:pt modelId="{4E18C74A-669E-4B2B-B3F1-A24710AA3663}" type="sibTrans" cxnId="{C2CA9D5D-B01E-4904-AD6F-BB790536394D}">
      <dgm:prSet/>
      <dgm:spPr/>
      <dgm:t>
        <a:bodyPr/>
        <a:lstStyle/>
        <a:p>
          <a:endParaRPr lang="ru-RU"/>
        </a:p>
      </dgm:t>
    </dgm:pt>
    <dgm:pt modelId="{ABCD04FD-B53B-4FC0-A103-DE00901D7C3E}">
      <dgm:prSet phldrT="[Текст]" custT="1"/>
      <dgm:spPr>
        <a:sp3d prstMaterial="plastic"/>
      </dgm:spPr>
      <dgm:t>
        <a:bodyPr/>
        <a:lstStyle/>
        <a:p>
          <a:r>
            <a:rPr lang="en-US" sz="2000" b="1" dirty="0" smtClean="0"/>
            <a:t>EMI teachers</a:t>
          </a:r>
          <a:endParaRPr lang="ru-RU" sz="2000" b="1" dirty="0"/>
        </a:p>
      </dgm:t>
    </dgm:pt>
    <dgm:pt modelId="{F13EDC17-7DAC-455B-A666-C709F4131DEB}" type="parTrans" cxnId="{9933CACD-3BE6-49C2-AC76-CBAF74345418}">
      <dgm:prSet/>
      <dgm:spPr/>
      <dgm:t>
        <a:bodyPr/>
        <a:lstStyle/>
        <a:p>
          <a:endParaRPr lang="ru-RU"/>
        </a:p>
      </dgm:t>
    </dgm:pt>
    <dgm:pt modelId="{16E93E84-8993-4DCB-B4EE-607F9883B48C}" type="sibTrans" cxnId="{9933CACD-3BE6-49C2-AC76-CBAF74345418}">
      <dgm:prSet/>
      <dgm:spPr/>
      <dgm:t>
        <a:bodyPr/>
        <a:lstStyle/>
        <a:p>
          <a:endParaRPr lang="ru-RU"/>
        </a:p>
      </dgm:t>
    </dgm:pt>
    <dgm:pt modelId="{F4888756-281A-41F6-AE5B-9E38FF464A56}">
      <dgm:prSet phldrT="[Текст]" custT="1"/>
      <dgm:spPr>
        <a:sp3d prstMaterial="plastic"/>
      </dgm:spPr>
      <dgm:t>
        <a:bodyPr/>
        <a:lstStyle/>
        <a:p>
          <a:r>
            <a:rPr lang="en-US" sz="2000" b="1" dirty="0" smtClean="0"/>
            <a:t>University management</a:t>
          </a:r>
          <a:endParaRPr lang="ru-RU" sz="2000" b="1" dirty="0"/>
        </a:p>
      </dgm:t>
    </dgm:pt>
    <dgm:pt modelId="{FAE31CB9-3CE4-4819-8A04-90C8DE2D4947}" type="parTrans" cxnId="{FA181745-AF1E-439B-A4F7-524EAB6623DB}">
      <dgm:prSet/>
      <dgm:spPr/>
      <dgm:t>
        <a:bodyPr/>
        <a:lstStyle/>
        <a:p>
          <a:endParaRPr lang="ru-RU"/>
        </a:p>
      </dgm:t>
    </dgm:pt>
    <dgm:pt modelId="{03677803-5ACA-46DD-96DA-0EB91ED90FAB}" type="sibTrans" cxnId="{FA181745-AF1E-439B-A4F7-524EAB6623DB}">
      <dgm:prSet/>
      <dgm:spPr/>
      <dgm:t>
        <a:bodyPr/>
        <a:lstStyle/>
        <a:p>
          <a:endParaRPr lang="ru-RU"/>
        </a:p>
      </dgm:t>
    </dgm:pt>
    <dgm:pt modelId="{27982B07-9B3F-4677-B1BF-4182DE92BD0D}" type="pres">
      <dgm:prSet presAssocID="{C7BA0AEB-AE5B-49BC-AAB3-F9136623714B}" presName="compositeShape" presStyleCnt="0">
        <dgm:presLayoutVars>
          <dgm:chMax val="7"/>
          <dgm:dir/>
          <dgm:resizeHandles val="exact"/>
        </dgm:presLayoutVars>
      </dgm:prSet>
      <dgm:spPr/>
    </dgm:pt>
    <dgm:pt modelId="{201D4779-88C4-465A-B990-2C9808779969}" type="pres">
      <dgm:prSet presAssocID="{2ED2865A-18BA-43A2-B69E-D05A95A4B9AA}" presName="circ1" presStyleLbl="vennNode1" presStyleIdx="0" presStyleCnt="4" custScaleX="123605"/>
      <dgm:spPr/>
      <dgm:t>
        <a:bodyPr/>
        <a:lstStyle/>
        <a:p>
          <a:endParaRPr lang="ru-RU"/>
        </a:p>
      </dgm:t>
    </dgm:pt>
    <dgm:pt modelId="{F1986DBC-9917-4B36-ABF8-3BFAC5B44D4C}" type="pres">
      <dgm:prSet presAssocID="{2ED2865A-18BA-43A2-B69E-D05A95A4B9A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9CA704-ED54-4BCE-9CAA-58838760D1FD}" type="pres">
      <dgm:prSet presAssocID="{F64DA0C5-21AB-4DD1-B8AB-694406D0696C}" presName="circ2" presStyleLbl="vennNode1" presStyleIdx="1" presStyleCnt="4" custScaleX="168483"/>
      <dgm:spPr/>
      <dgm:t>
        <a:bodyPr/>
        <a:lstStyle/>
        <a:p>
          <a:endParaRPr lang="ru-RU"/>
        </a:p>
      </dgm:t>
    </dgm:pt>
    <dgm:pt modelId="{2D6407AF-864E-42DC-A283-CF1B1D4C5CE7}" type="pres">
      <dgm:prSet presAssocID="{F64DA0C5-21AB-4DD1-B8AB-694406D0696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D1F1CE-98B8-4A8E-80CF-5E7228C9FB4A}" type="pres">
      <dgm:prSet presAssocID="{F4888756-281A-41F6-AE5B-9E38FF464A56}" presName="circ3" presStyleLbl="vennNode1" presStyleIdx="2" presStyleCnt="4" custScaleX="123605"/>
      <dgm:spPr/>
      <dgm:t>
        <a:bodyPr/>
        <a:lstStyle/>
        <a:p>
          <a:endParaRPr lang="ru-RU"/>
        </a:p>
      </dgm:t>
    </dgm:pt>
    <dgm:pt modelId="{70F06E2E-090E-4E6F-9272-906BAFC67936}" type="pres">
      <dgm:prSet presAssocID="{F4888756-281A-41F6-AE5B-9E38FF464A56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9FFCC-7100-4C2E-9B00-D90ECCB593C1}" type="pres">
      <dgm:prSet presAssocID="{ABCD04FD-B53B-4FC0-A103-DE00901D7C3E}" presName="circ4" presStyleLbl="vennNode1" presStyleIdx="3" presStyleCnt="4" custScaleX="171844"/>
      <dgm:spPr/>
      <dgm:t>
        <a:bodyPr/>
        <a:lstStyle/>
        <a:p>
          <a:endParaRPr lang="ru-RU"/>
        </a:p>
      </dgm:t>
    </dgm:pt>
    <dgm:pt modelId="{30113D6B-D53B-48E4-BC50-054501167019}" type="pres">
      <dgm:prSet presAssocID="{ABCD04FD-B53B-4FC0-A103-DE00901D7C3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64BCA6-5914-4EAE-996F-0F327603BE41}" type="presOf" srcId="{F4888756-281A-41F6-AE5B-9E38FF464A56}" destId="{70F06E2E-090E-4E6F-9272-906BAFC67936}" srcOrd="1" destOrd="0" presId="urn:microsoft.com/office/officeart/2005/8/layout/venn1"/>
    <dgm:cxn modelId="{C2CA9D5D-B01E-4904-AD6F-BB790536394D}" srcId="{C7BA0AEB-AE5B-49BC-AAB3-F9136623714B}" destId="{F64DA0C5-21AB-4DD1-B8AB-694406D0696C}" srcOrd="1" destOrd="0" parTransId="{01AD30E0-DCBC-4C65-8FD7-13AAF637CC52}" sibTransId="{4E18C74A-669E-4B2B-B3F1-A24710AA3663}"/>
    <dgm:cxn modelId="{F229482C-9088-4C79-8F1F-DD013BA56EEC}" type="presOf" srcId="{F4888756-281A-41F6-AE5B-9E38FF464A56}" destId="{43D1F1CE-98B8-4A8E-80CF-5E7228C9FB4A}" srcOrd="0" destOrd="0" presId="urn:microsoft.com/office/officeart/2005/8/layout/venn1"/>
    <dgm:cxn modelId="{90B31D0E-B138-4A6A-BFBD-F807F95C36F8}" type="presOf" srcId="{2ED2865A-18BA-43A2-B69E-D05A95A4B9AA}" destId="{201D4779-88C4-465A-B990-2C9808779969}" srcOrd="1" destOrd="0" presId="urn:microsoft.com/office/officeart/2005/8/layout/venn1"/>
    <dgm:cxn modelId="{23178B4B-0BA6-449E-A6D5-202FA8F82633}" type="presOf" srcId="{2ED2865A-18BA-43A2-B69E-D05A95A4B9AA}" destId="{F1986DBC-9917-4B36-ABF8-3BFAC5B44D4C}" srcOrd="0" destOrd="0" presId="urn:microsoft.com/office/officeart/2005/8/layout/venn1"/>
    <dgm:cxn modelId="{E5ED90A7-725E-4914-8CD4-ED7848601FC2}" type="presOf" srcId="{F64DA0C5-21AB-4DD1-B8AB-694406D0696C}" destId="{2D6407AF-864E-42DC-A283-CF1B1D4C5CE7}" srcOrd="1" destOrd="0" presId="urn:microsoft.com/office/officeart/2005/8/layout/venn1"/>
    <dgm:cxn modelId="{42875912-B690-4ABE-B993-2871CEA95C2B}" type="presOf" srcId="{C7BA0AEB-AE5B-49BC-AAB3-F9136623714B}" destId="{27982B07-9B3F-4677-B1BF-4182DE92BD0D}" srcOrd="0" destOrd="0" presId="urn:microsoft.com/office/officeart/2005/8/layout/venn1"/>
    <dgm:cxn modelId="{D68797E6-9F89-4D35-8275-9B63A7A10637}" type="presOf" srcId="{ABCD04FD-B53B-4FC0-A103-DE00901D7C3E}" destId="{2929FFCC-7100-4C2E-9B00-D90ECCB593C1}" srcOrd="0" destOrd="0" presId="urn:microsoft.com/office/officeart/2005/8/layout/venn1"/>
    <dgm:cxn modelId="{8D5CBC11-8406-44AE-8AD6-B34655151519}" srcId="{C7BA0AEB-AE5B-49BC-AAB3-F9136623714B}" destId="{2ED2865A-18BA-43A2-B69E-D05A95A4B9AA}" srcOrd="0" destOrd="0" parTransId="{15D3732D-0547-4F48-AE3F-C873A7704302}" sibTransId="{3A07A780-A074-4632-BB80-9125AC43E7A0}"/>
    <dgm:cxn modelId="{9933CACD-3BE6-49C2-AC76-CBAF74345418}" srcId="{C7BA0AEB-AE5B-49BC-AAB3-F9136623714B}" destId="{ABCD04FD-B53B-4FC0-A103-DE00901D7C3E}" srcOrd="3" destOrd="0" parTransId="{F13EDC17-7DAC-455B-A666-C709F4131DEB}" sibTransId="{16E93E84-8993-4DCB-B4EE-607F9883B48C}"/>
    <dgm:cxn modelId="{FA181745-AF1E-439B-A4F7-524EAB6623DB}" srcId="{C7BA0AEB-AE5B-49BC-AAB3-F9136623714B}" destId="{F4888756-281A-41F6-AE5B-9E38FF464A56}" srcOrd="2" destOrd="0" parTransId="{FAE31CB9-3CE4-4819-8A04-90C8DE2D4947}" sibTransId="{03677803-5ACA-46DD-96DA-0EB91ED90FAB}"/>
    <dgm:cxn modelId="{BE44FA3C-AF67-49CE-81B6-564B112BFB0C}" type="presOf" srcId="{F64DA0C5-21AB-4DD1-B8AB-694406D0696C}" destId="{289CA704-ED54-4BCE-9CAA-58838760D1FD}" srcOrd="0" destOrd="0" presId="urn:microsoft.com/office/officeart/2005/8/layout/venn1"/>
    <dgm:cxn modelId="{59072992-C4A2-4FB8-BAC9-3BCEBCA0792F}" type="presOf" srcId="{ABCD04FD-B53B-4FC0-A103-DE00901D7C3E}" destId="{30113D6B-D53B-48E4-BC50-054501167019}" srcOrd="1" destOrd="0" presId="urn:microsoft.com/office/officeart/2005/8/layout/venn1"/>
    <dgm:cxn modelId="{F79E7F05-16C5-4C07-A601-770CB644ED1D}" type="presParOf" srcId="{27982B07-9B3F-4677-B1BF-4182DE92BD0D}" destId="{201D4779-88C4-465A-B990-2C9808779969}" srcOrd="0" destOrd="0" presId="urn:microsoft.com/office/officeart/2005/8/layout/venn1"/>
    <dgm:cxn modelId="{D35A4FFB-8BEC-44AF-971F-06BDBFDC86A9}" type="presParOf" srcId="{27982B07-9B3F-4677-B1BF-4182DE92BD0D}" destId="{F1986DBC-9917-4B36-ABF8-3BFAC5B44D4C}" srcOrd="1" destOrd="0" presId="urn:microsoft.com/office/officeart/2005/8/layout/venn1"/>
    <dgm:cxn modelId="{26EEC166-B130-4156-A588-C5BA97D39378}" type="presParOf" srcId="{27982B07-9B3F-4677-B1BF-4182DE92BD0D}" destId="{289CA704-ED54-4BCE-9CAA-58838760D1FD}" srcOrd="2" destOrd="0" presId="urn:microsoft.com/office/officeart/2005/8/layout/venn1"/>
    <dgm:cxn modelId="{11385708-B817-41F5-B98B-77EB995C5BCF}" type="presParOf" srcId="{27982B07-9B3F-4677-B1BF-4182DE92BD0D}" destId="{2D6407AF-864E-42DC-A283-CF1B1D4C5CE7}" srcOrd="3" destOrd="0" presId="urn:microsoft.com/office/officeart/2005/8/layout/venn1"/>
    <dgm:cxn modelId="{0193F9D7-49B6-4BEF-8384-5CB304CD6403}" type="presParOf" srcId="{27982B07-9B3F-4677-B1BF-4182DE92BD0D}" destId="{43D1F1CE-98B8-4A8E-80CF-5E7228C9FB4A}" srcOrd="4" destOrd="0" presId="urn:microsoft.com/office/officeart/2005/8/layout/venn1"/>
    <dgm:cxn modelId="{BDB02CF0-FC88-472C-8B1B-45B468308574}" type="presParOf" srcId="{27982B07-9B3F-4677-B1BF-4182DE92BD0D}" destId="{70F06E2E-090E-4E6F-9272-906BAFC67936}" srcOrd="5" destOrd="0" presId="urn:microsoft.com/office/officeart/2005/8/layout/venn1"/>
    <dgm:cxn modelId="{EE17EC87-4036-40E2-A561-9F671AFCC32F}" type="presParOf" srcId="{27982B07-9B3F-4677-B1BF-4182DE92BD0D}" destId="{2929FFCC-7100-4C2E-9B00-D90ECCB593C1}" srcOrd="6" destOrd="0" presId="urn:microsoft.com/office/officeart/2005/8/layout/venn1"/>
    <dgm:cxn modelId="{20BAF4E0-7C62-48A1-B59A-4975E0656148}" type="presParOf" srcId="{27982B07-9B3F-4677-B1BF-4182DE92BD0D}" destId="{30113D6B-D53B-48E4-BC50-054501167019}" srcOrd="7" destOrd="0" presId="urn:microsoft.com/office/officeart/2005/8/layout/venn1"/>
  </dgm:cxnLst>
  <dgm:bg>
    <a:gradFill>
      <a:gsLst>
        <a:gs pos="0">
          <a:schemeClr val="accent1">
            <a:shade val="30000"/>
            <a:satMod val="115000"/>
          </a:schemeClr>
        </a:gs>
        <a:gs pos="50000">
          <a:schemeClr val="accent1">
            <a:shade val="67500"/>
            <a:satMod val="115000"/>
          </a:schemeClr>
        </a:gs>
        <a:gs pos="100000">
          <a:schemeClr val="accent1">
            <a:shade val="100000"/>
            <a:satMod val="115000"/>
          </a:schemeClr>
        </a:gs>
      </a:gsLst>
      <a:lin ang="5400000" scaled="0"/>
    </a:gradFill>
  </dgm:bg>
  <dgm:whole>
    <a:ln>
      <a:gradFill>
        <a:gsLst>
          <a:gs pos="0">
            <a:schemeClr val="accent1">
              <a:shade val="30000"/>
              <a:satMod val="115000"/>
            </a:schemeClr>
          </a:gs>
          <a:gs pos="50000">
            <a:schemeClr val="accent1">
              <a:shade val="67500"/>
              <a:satMod val="115000"/>
            </a:schemeClr>
          </a:gs>
          <a:gs pos="100000">
            <a:schemeClr val="accent1">
              <a:shade val="100000"/>
              <a:satMod val="115000"/>
            </a:schemeClr>
          </a:gs>
        </a:gsLst>
        <a:lin ang="5400000" scaled="0"/>
      </a:gra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B3982A-DFD2-4D9A-9EF3-5F3025907DC4}">
      <dsp:nvSpPr>
        <dsp:cNvPr id="0" name=""/>
        <dsp:cNvSpPr/>
      </dsp:nvSpPr>
      <dsp:spPr>
        <a:xfrm>
          <a:off x="608189" y="-43572"/>
          <a:ext cx="4895860" cy="5341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b="1" kern="1200" dirty="0" smtClean="0">
              <a:solidFill>
                <a:srgbClr val="9D8039"/>
              </a:solidFill>
            </a:rPr>
            <a:t>ESP approaches</a:t>
          </a:r>
          <a:endParaRPr lang="ru-RU" sz="4000" b="1" kern="1200" dirty="0">
            <a:solidFill>
              <a:srgbClr val="9D8039"/>
            </a:solidFill>
          </a:endParaRPr>
        </a:p>
      </dsp:txBody>
      <dsp:txXfrm>
        <a:off x="623835" y="-27926"/>
        <a:ext cx="4864568" cy="502895"/>
      </dsp:txXfrm>
    </dsp:sp>
    <dsp:sp modelId="{4E441E97-64C7-4A6C-A887-9FE762B5225D}">
      <dsp:nvSpPr>
        <dsp:cNvPr id="0" name=""/>
        <dsp:cNvSpPr/>
      </dsp:nvSpPr>
      <dsp:spPr>
        <a:xfrm rot="2044073">
          <a:off x="3798749" y="741790"/>
          <a:ext cx="409364" cy="244668"/>
        </a:xfrm>
        <a:prstGeom prst="rightArrow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>
        <a:off x="3872149" y="790724"/>
        <a:ext cx="262564" cy="146800"/>
      </dsp:txXfrm>
    </dsp:sp>
    <dsp:sp modelId="{81CF0322-EE92-4469-9018-96B2CA7771A2}">
      <dsp:nvSpPr>
        <dsp:cNvPr id="0" name=""/>
        <dsp:cNvSpPr/>
      </dsp:nvSpPr>
      <dsp:spPr>
        <a:xfrm>
          <a:off x="3302890" y="1237635"/>
          <a:ext cx="3291406" cy="5312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rgbClr val="002060"/>
              </a:solidFill>
            </a:rPr>
            <a:t>English through…</a:t>
          </a:r>
          <a:endParaRPr lang="ru-RU" sz="2300" b="1" kern="1200" dirty="0">
            <a:solidFill>
              <a:srgbClr val="002060"/>
            </a:solidFill>
          </a:endParaRPr>
        </a:p>
      </dsp:txBody>
      <dsp:txXfrm>
        <a:off x="3318451" y="1253196"/>
        <a:ext cx="3260284" cy="500158"/>
      </dsp:txXfrm>
    </dsp:sp>
    <dsp:sp modelId="{2342CE20-8F1B-4152-9874-DF4895E43B79}">
      <dsp:nvSpPr>
        <dsp:cNvPr id="0" name=""/>
        <dsp:cNvSpPr/>
      </dsp:nvSpPr>
      <dsp:spPr>
        <a:xfrm rot="10800000">
          <a:off x="3220998" y="1480415"/>
          <a:ext cx="26528" cy="45719"/>
        </a:xfrm>
        <a:prstGeom prst="leftRightArrow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228956" y="1489559"/>
        <a:ext cx="10612" cy="27431"/>
      </dsp:txXfrm>
    </dsp:sp>
    <dsp:sp modelId="{11AD3545-5A06-48CE-9D57-96BE3225BD56}">
      <dsp:nvSpPr>
        <dsp:cNvPr id="0" name=""/>
        <dsp:cNvSpPr/>
      </dsp:nvSpPr>
      <dsp:spPr>
        <a:xfrm>
          <a:off x="0" y="1234786"/>
          <a:ext cx="3165635" cy="5369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b="1" kern="1200" dirty="0" smtClean="0">
              <a:solidFill>
                <a:srgbClr val="002060"/>
              </a:solidFill>
            </a:rPr>
            <a:t>English</a:t>
          </a:r>
          <a:r>
            <a:rPr lang="en-US" sz="2300" b="1" kern="1200" dirty="0" smtClean="0"/>
            <a:t> </a:t>
          </a:r>
          <a:r>
            <a:rPr lang="en-US" sz="2300" b="1" kern="1200" dirty="0" smtClean="0">
              <a:solidFill>
                <a:srgbClr val="002060"/>
              </a:solidFill>
            </a:rPr>
            <a:t>for… </a:t>
          </a:r>
          <a:endParaRPr lang="ru-RU" sz="2300" b="1" kern="1200" dirty="0">
            <a:solidFill>
              <a:srgbClr val="002060"/>
            </a:solidFill>
          </a:endParaRPr>
        </a:p>
      </dsp:txBody>
      <dsp:txXfrm>
        <a:off x="15728" y="1250514"/>
        <a:ext cx="3134179" cy="505521"/>
      </dsp:txXfrm>
    </dsp:sp>
    <dsp:sp modelId="{47ABE04D-53D4-4919-9AE2-87FAB0E95D59}">
      <dsp:nvSpPr>
        <dsp:cNvPr id="0" name=""/>
        <dsp:cNvSpPr/>
      </dsp:nvSpPr>
      <dsp:spPr>
        <a:xfrm rot="19141287">
          <a:off x="2111238" y="756281"/>
          <a:ext cx="418067" cy="212838"/>
        </a:xfrm>
        <a:prstGeom prst="leftArrow">
          <a:avLst/>
        </a:prstGeom>
        <a:gradFill rotWithShape="1">
          <a:gsLst>
            <a:gs pos="0">
              <a:schemeClr val="accent2">
                <a:shade val="51000"/>
                <a:satMod val="130000"/>
              </a:schemeClr>
            </a:gs>
            <a:gs pos="80000">
              <a:schemeClr val="accent2">
                <a:shade val="93000"/>
                <a:satMod val="130000"/>
              </a:schemeClr>
            </a:gs>
            <a:gs pos="100000">
              <a:schemeClr val="accent2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>
            <a:solidFill>
              <a:srgbClr val="FF0000"/>
            </a:solidFill>
          </a:endParaRPr>
        </a:p>
      </dsp:txBody>
      <dsp:txXfrm>
        <a:off x="2175089" y="798849"/>
        <a:ext cx="290365" cy="1277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1D4779-88C4-465A-B990-2C9808779969}">
      <dsp:nvSpPr>
        <dsp:cNvPr id="0" name=""/>
        <dsp:cNvSpPr/>
      </dsp:nvSpPr>
      <dsp:spPr>
        <a:xfrm>
          <a:off x="2014767" y="43204"/>
          <a:ext cx="2776971" cy="22466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woPt" dir="t"/>
        </a:scene3d>
        <a:sp3d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Employers</a:t>
          </a:r>
          <a:endParaRPr lang="ru-RU" sz="2000" b="1" kern="1200" dirty="0"/>
        </a:p>
      </dsp:txBody>
      <dsp:txXfrm>
        <a:off x="2335187" y="345638"/>
        <a:ext cx="2136131" cy="712879"/>
      </dsp:txXfrm>
    </dsp:sp>
    <dsp:sp modelId="{289CA704-ED54-4BCE-9CAA-58838760D1FD}">
      <dsp:nvSpPr>
        <dsp:cNvPr id="0" name=""/>
        <dsp:cNvSpPr/>
      </dsp:nvSpPr>
      <dsp:spPr>
        <a:xfrm>
          <a:off x="2504352" y="1036915"/>
          <a:ext cx="3785222" cy="22466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woPt" dir="t"/>
        </a:scene3d>
        <a:sp3d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ESP+EAP teachers</a:t>
          </a:r>
          <a:endParaRPr lang="ru-RU" sz="2000" b="1" kern="1200" dirty="0"/>
        </a:p>
      </dsp:txBody>
      <dsp:txXfrm>
        <a:off x="4542549" y="1296143"/>
        <a:ext cx="1455854" cy="1728192"/>
      </dsp:txXfrm>
    </dsp:sp>
    <dsp:sp modelId="{43D1F1CE-98B8-4A8E-80CF-5E7228C9FB4A}">
      <dsp:nvSpPr>
        <dsp:cNvPr id="0" name=""/>
        <dsp:cNvSpPr/>
      </dsp:nvSpPr>
      <dsp:spPr>
        <a:xfrm>
          <a:off x="2014767" y="2030625"/>
          <a:ext cx="2776971" cy="22466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woPt" dir="t"/>
        </a:scene3d>
        <a:sp3d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University management</a:t>
          </a:r>
          <a:endParaRPr lang="ru-RU" sz="2000" b="1" kern="1200" dirty="0"/>
        </a:p>
      </dsp:txBody>
      <dsp:txXfrm>
        <a:off x="2335187" y="3261962"/>
        <a:ext cx="2136131" cy="712879"/>
      </dsp:txXfrm>
    </dsp:sp>
    <dsp:sp modelId="{2929FFCC-7100-4C2E-9B00-D90ECCB593C1}">
      <dsp:nvSpPr>
        <dsp:cNvPr id="0" name=""/>
        <dsp:cNvSpPr/>
      </dsp:nvSpPr>
      <dsp:spPr>
        <a:xfrm>
          <a:off x="479176" y="1036915"/>
          <a:ext cx="3860732" cy="22466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woPt" dir="t"/>
        </a:scene3d>
        <a:sp3d prstMaterial="plastic"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EMI teachers</a:t>
          </a:r>
          <a:endParaRPr lang="ru-RU" sz="2000" b="1" kern="1200" dirty="0"/>
        </a:p>
      </dsp:txBody>
      <dsp:txXfrm>
        <a:off x="776156" y="1296143"/>
        <a:ext cx="1484897" cy="1728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 bwMode="gray">
      <p:bgPr>
        <a:gradFill rotWithShape="0">
          <a:gsLst>
            <a:gs pos="0">
              <a:srgbClr val="000000"/>
            </a:gs>
            <a:gs pos="50000">
              <a:schemeClr val="tx2"/>
            </a:gs>
            <a:gs pos="100000">
              <a:srgbClr val="0000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714"/>
          <p:cNvSpPr>
            <a:spLocks noChangeArrowheads="1"/>
          </p:cNvSpPr>
          <p:nvPr/>
        </p:nvSpPr>
        <p:spPr bwMode="invGray">
          <a:xfrm>
            <a:off x="1458913" y="0"/>
            <a:ext cx="6858000" cy="6858000"/>
          </a:xfrm>
          <a:prstGeom prst="octagon">
            <a:avLst>
              <a:gd name="adj" fmla="val 29287"/>
            </a:avLst>
          </a:prstGeom>
          <a:gradFill rotWithShape="0">
            <a:gsLst>
              <a:gs pos="0">
                <a:srgbClr val="18472F"/>
              </a:gs>
              <a:gs pos="50000">
                <a:srgbClr val="339966"/>
              </a:gs>
              <a:gs pos="100000">
                <a:srgbClr val="18472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4" name="AutoShape 2713"/>
          <p:cNvSpPr>
            <a:spLocks noChangeArrowheads="1"/>
          </p:cNvSpPr>
          <p:nvPr/>
        </p:nvSpPr>
        <p:spPr bwMode="auto">
          <a:xfrm>
            <a:off x="871538" y="0"/>
            <a:ext cx="6858000" cy="6858000"/>
          </a:xfrm>
          <a:prstGeom prst="octagon">
            <a:avLst>
              <a:gd name="adj" fmla="val 29287"/>
            </a:avLst>
          </a:prstGeom>
          <a:gradFill rotWithShape="0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Rectangle 2561"/>
          <p:cNvSpPr>
            <a:spLocks noChangeArrowheads="1"/>
          </p:cNvSpPr>
          <p:nvPr/>
        </p:nvSpPr>
        <p:spPr bwMode="invGray">
          <a:xfrm>
            <a:off x="0" y="0"/>
            <a:ext cx="2743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ru-RU" altLang="ru-RU"/>
          </a:p>
        </p:txBody>
      </p:sp>
      <p:sp>
        <p:nvSpPr>
          <p:cNvPr id="6" name="AutoShape 2556"/>
          <p:cNvSpPr>
            <a:spLocks noChangeArrowheads="1"/>
          </p:cNvSpPr>
          <p:nvPr/>
        </p:nvSpPr>
        <p:spPr bwMode="ltGray">
          <a:xfrm>
            <a:off x="685800" y="0"/>
            <a:ext cx="6858000" cy="6858000"/>
          </a:xfrm>
          <a:prstGeom prst="octagon">
            <a:avLst>
              <a:gd name="adj" fmla="val 29287"/>
            </a:avLst>
          </a:prstGeom>
          <a:gradFill rotWithShape="0">
            <a:gsLst>
              <a:gs pos="0">
                <a:srgbClr val="5C4B22"/>
              </a:gs>
              <a:gs pos="50000">
                <a:schemeClr val="folHlink"/>
              </a:gs>
              <a:gs pos="100000">
                <a:srgbClr val="5C4B2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2557"/>
          <p:cNvSpPr>
            <a:spLocks noChangeArrowheads="1"/>
          </p:cNvSpPr>
          <p:nvPr/>
        </p:nvSpPr>
        <p:spPr bwMode="gray">
          <a:xfrm>
            <a:off x="0" y="0"/>
            <a:ext cx="6858000" cy="6858000"/>
          </a:xfrm>
          <a:prstGeom prst="octagon">
            <a:avLst>
              <a:gd name="adj" fmla="val 29287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ko-KR" altLang="en-US">
              <a:ea typeface="굴림" pitchFamily="34" charset="-127"/>
            </a:endParaRPr>
          </a:p>
        </p:txBody>
      </p:sp>
      <p:sp>
        <p:nvSpPr>
          <p:cNvPr id="8" name="Text Box 2560"/>
          <p:cNvSpPr txBox="1">
            <a:spLocks noChangeArrowheads="1"/>
          </p:cNvSpPr>
          <p:nvPr/>
        </p:nvSpPr>
        <p:spPr bwMode="auto">
          <a:xfrm>
            <a:off x="533400" y="1524000"/>
            <a:ext cx="480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ko-KR" sz="1400" b="1">
                <a:solidFill>
                  <a:srgbClr val="9D8039"/>
                </a:solidFill>
                <a:latin typeface="Verdana" pitchFamily="34" charset="0"/>
                <a:ea typeface="굴림" pitchFamily="34" charset="-127"/>
              </a:rPr>
              <a:t>Add Your Company Slogan</a:t>
            </a:r>
          </a:p>
        </p:txBody>
      </p:sp>
      <p:sp>
        <p:nvSpPr>
          <p:cNvPr id="9" name="Oval 2667"/>
          <p:cNvSpPr>
            <a:spLocks noChangeArrowheads="1"/>
          </p:cNvSpPr>
          <p:nvPr/>
        </p:nvSpPr>
        <p:spPr bwMode="gray">
          <a:xfrm>
            <a:off x="584200" y="1905000"/>
            <a:ext cx="195263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Oval 2669"/>
          <p:cNvSpPr>
            <a:spLocks noChangeArrowheads="1"/>
          </p:cNvSpPr>
          <p:nvPr/>
        </p:nvSpPr>
        <p:spPr bwMode="gray">
          <a:xfrm>
            <a:off x="1069975" y="1905000"/>
            <a:ext cx="195263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Oval 2670"/>
          <p:cNvSpPr>
            <a:spLocks noChangeArrowheads="1"/>
          </p:cNvSpPr>
          <p:nvPr/>
        </p:nvSpPr>
        <p:spPr bwMode="gray">
          <a:xfrm>
            <a:off x="1533525" y="1905000"/>
            <a:ext cx="195263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" name="Oval 2671"/>
          <p:cNvSpPr>
            <a:spLocks noChangeArrowheads="1"/>
          </p:cNvSpPr>
          <p:nvPr/>
        </p:nvSpPr>
        <p:spPr bwMode="gray">
          <a:xfrm>
            <a:off x="2019300" y="1905000"/>
            <a:ext cx="195263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Oval 2672"/>
          <p:cNvSpPr>
            <a:spLocks noChangeArrowheads="1"/>
          </p:cNvSpPr>
          <p:nvPr/>
        </p:nvSpPr>
        <p:spPr bwMode="gray">
          <a:xfrm>
            <a:off x="2493963" y="1905000"/>
            <a:ext cx="195262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4" name="Oval 2673"/>
          <p:cNvSpPr>
            <a:spLocks noChangeArrowheads="1"/>
          </p:cNvSpPr>
          <p:nvPr/>
        </p:nvSpPr>
        <p:spPr bwMode="gray">
          <a:xfrm>
            <a:off x="2990850" y="1905000"/>
            <a:ext cx="195263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5" name="Oval 2674"/>
          <p:cNvSpPr>
            <a:spLocks noChangeArrowheads="1"/>
          </p:cNvSpPr>
          <p:nvPr/>
        </p:nvSpPr>
        <p:spPr bwMode="gray">
          <a:xfrm>
            <a:off x="3465513" y="1905000"/>
            <a:ext cx="195262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6" name="Oval 2675"/>
          <p:cNvSpPr>
            <a:spLocks noChangeArrowheads="1"/>
          </p:cNvSpPr>
          <p:nvPr/>
        </p:nvSpPr>
        <p:spPr bwMode="gray">
          <a:xfrm>
            <a:off x="3914775" y="1905000"/>
            <a:ext cx="195263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7" name="Oval 2705"/>
          <p:cNvSpPr>
            <a:spLocks noChangeArrowheads="1"/>
          </p:cNvSpPr>
          <p:nvPr/>
        </p:nvSpPr>
        <p:spPr bwMode="gray">
          <a:xfrm>
            <a:off x="4318000" y="1905000"/>
            <a:ext cx="195263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Oval 2706"/>
          <p:cNvSpPr>
            <a:spLocks noChangeArrowheads="1"/>
          </p:cNvSpPr>
          <p:nvPr/>
        </p:nvSpPr>
        <p:spPr bwMode="gray">
          <a:xfrm>
            <a:off x="4732338" y="1905000"/>
            <a:ext cx="195262" cy="195263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Oval 2707"/>
          <p:cNvSpPr>
            <a:spLocks noChangeArrowheads="1"/>
          </p:cNvSpPr>
          <p:nvPr/>
        </p:nvSpPr>
        <p:spPr bwMode="gray">
          <a:xfrm>
            <a:off x="5189538" y="1905000"/>
            <a:ext cx="195262" cy="195263"/>
          </a:xfrm>
          <a:prstGeom prst="ellipse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20" name="Group 2728"/>
          <p:cNvGrpSpPr>
            <a:grpSpLocks/>
          </p:cNvGrpSpPr>
          <p:nvPr/>
        </p:nvGrpSpPr>
        <p:grpSpPr bwMode="auto">
          <a:xfrm>
            <a:off x="6362700" y="3994150"/>
            <a:ext cx="2792413" cy="2689225"/>
            <a:chOff x="743" y="928"/>
            <a:chExt cx="2617" cy="3056"/>
          </a:xfrm>
        </p:grpSpPr>
        <p:sp>
          <p:nvSpPr>
            <p:cNvPr id="21" name="AutoShape 2729"/>
            <p:cNvSpPr>
              <a:spLocks noChangeArrowheads="1"/>
            </p:cNvSpPr>
            <p:nvPr userDrawn="1"/>
          </p:nvSpPr>
          <p:spPr bwMode="gray">
            <a:xfrm>
              <a:off x="743" y="928"/>
              <a:ext cx="1488" cy="1440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20099998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2" name="AutoShape 2730"/>
            <p:cNvSpPr>
              <a:spLocks noChangeArrowheads="1"/>
            </p:cNvSpPr>
            <p:nvPr userDrawn="1"/>
          </p:nvSpPr>
          <p:spPr bwMode="gray">
            <a:xfrm>
              <a:off x="743" y="2209"/>
              <a:ext cx="1488" cy="1440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20099998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3" name="AutoShape 2731"/>
            <p:cNvSpPr>
              <a:spLocks noChangeArrowheads="1"/>
            </p:cNvSpPr>
            <p:nvPr userDrawn="1"/>
          </p:nvSpPr>
          <p:spPr bwMode="gray">
            <a:xfrm>
              <a:off x="1872" y="1247"/>
              <a:ext cx="1488" cy="1441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20099998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24" name="AutoShape 2732"/>
            <p:cNvSpPr>
              <a:spLocks noChangeArrowheads="1"/>
            </p:cNvSpPr>
            <p:nvPr userDrawn="1"/>
          </p:nvSpPr>
          <p:spPr bwMode="gray">
            <a:xfrm>
              <a:off x="1872" y="2544"/>
              <a:ext cx="1488" cy="1440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20099998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3848" name="Rectangle 536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457200" y="2184400"/>
            <a:ext cx="5638800" cy="1874838"/>
          </a:xfrm>
        </p:spPr>
        <p:txBody>
          <a:bodyPr anchor="t"/>
          <a:lstStyle>
            <a:lvl1pPr>
              <a:lnSpc>
                <a:spcPct val="80000"/>
              </a:lnSpc>
              <a:defRPr sz="5800">
                <a:ea typeface="굴림" pitchFamily="34" charset="-127"/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25" name="Rectangle 23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553200"/>
            <a:ext cx="21336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ea typeface="굴림" pitchFamily="34" charset="-127"/>
              </a:defRPr>
            </a:lvl1pPr>
          </a:lstStyle>
          <a:p>
            <a:fld id="{F931E531-0117-44EE-B1D7-B1D19D9CE4D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6" name="Rectangle 2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200400" y="6629400"/>
            <a:ext cx="2895600" cy="1524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FFFFFF"/>
                  </a:outerShdw>
                </a:effectLst>
                <a:ea typeface="굴림" pitchFamily="34" charset="-127"/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724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2327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3425" y="177800"/>
            <a:ext cx="1984375" cy="5994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28713" y="177800"/>
            <a:ext cx="5802312" cy="5994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771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31E531-0117-44EE-B1D7-B1D19D9CE4D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E8C2B4-97BB-4F64-874E-0E7C2275A0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4388" y="177800"/>
            <a:ext cx="6907212" cy="6096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28713" y="1219200"/>
            <a:ext cx="7939087" cy="495300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1128713" y="177800"/>
            <a:ext cx="7939087" cy="5994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415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40431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28713" y="1219200"/>
            <a:ext cx="389255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73663" y="1219200"/>
            <a:ext cx="3894137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404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297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07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716067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729405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3175758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58" name="AutoShape 270"/>
          <p:cNvSpPr>
            <a:spLocks noChangeArrowheads="1"/>
          </p:cNvSpPr>
          <p:nvPr/>
        </p:nvSpPr>
        <p:spPr bwMode="ltGray">
          <a:xfrm>
            <a:off x="-12700" y="-1588"/>
            <a:ext cx="6858000" cy="6858001"/>
          </a:xfrm>
          <a:prstGeom prst="octagon">
            <a:avLst>
              <a:gd name="adj" fmla="val 29287"/>
            </a:avLst>
          </a:prstGeom>
          <a:gradFill rotWithShape="0">
            <a:gsLst>
              <a:gs pos="0">
                <a:srgbClr val="5C4B22"/>
              </a:gs>
              <a:gs pos="50000">
                <a:schemeClr val="folHlink"/>
              </a:gs>
              <a:gs pos="100000">
                <a:srgbClr val="5C4B2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274"/>
          <p:cNvGrpSpPr>
            <a:grpSpLocks/>
          </p:cNvGrpSpPr>
          <p:nvPr/>
        </p:nvGrpSpPr>
        <p:grpSpPr bwMode="auto">
          <a:xfrm>
            <a:off x="317500" y="-14288"/>
            <a:ext cx="8826500" cy="6877051"/>
            <a:chOff x="200" y="-9"/>
            <a:chExt cx="5560" cy="4332"/>
          </a:xfrm>
        </p:grpSpPr>
        <p:sp>
          <p:nvSpPr>
            <p:cNvPr id="1044" name="Rectangle 267"/>
            <p:cNvSpPr>
              <a:spLocks noChangeArrowheads="1"/>
            </p:cNvSpPr>
            <p:nvPr userDrawn="1"/>
          </p:nvSpPr>
          <p:spPr bwMode="white">
            <a:xfrm>
              <a:off x="2496" y="-8"/>
              <a:ext cx="3264" cy="43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045" name="AutoShape 272"/>
            <p:cNvSpPr>
              <a:spLocks noChangeArrowheads="1"/>
            </p:cNvSpPr>
            <p:nvPr userDrawn="1"/>
          </p:nvSpPr>
          <p:spPr bwMode="ltGray">
            <a:xfrm>
              <a:off x="200" y="-9"/>
              <a:ext cx="4320" cy="4332"/>
            </a:xfrm>
            <a:prstGeom prst="octagon">
              <a:avLst>
                <a:gd name="adj" fmla="val 30764"/>
              </a:avLst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102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28713" y="1219200"/>
            <a:ext cx="7939087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en-US" altLang="ko-KR" smtClean="0"/>
          </a:p>
        </p:txBody>
      </p:sp>
      <p:sp>
        <p:nvSpPr>
          <p:cNvPr id="1029" name="Rectangle 21"/>
          <p:cNvSpPr>
            <a:spLocks noGrp="1" noChangeArrowheads="1"/>
          </p:cNvSpPr>
          <p:nvPr>
            <p:ph type="title"/>
          </p:nvPr>
        </p:nvSpPr>
        <p:spPr bwMode="gray">
          <a:xfrm>
            <a:off x="2084388" y="177800"/>
            <a:ext cx="6907212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заголовка</a:t>
            </a:r>
            <a:endParaRPr lang="en-US" altLang="ko-KR" smtClean="0"/>
          </a:p>
        </p:txBody>
      </p:sp>
      <p:grpSp>
        <p:nvGrpSpPr>
          <p:cNvPr id="1030" name="Group 291"/>
          <p:cNvGrpSpPr>
            <a:grpSpLocks/>
          </p:cNvGrpSpPr>
          <p:nvPr/>
        </p:nvGrpSpPr>
        <p:grpSpPr bwMode="auto">
          <a:xfrm>
            <a:off x="-4763" y="177800"/>
            <a:ext cx="1192213" cy="481013"/>
            <a:chOff x="77" y="112"/>
            <a:chExt cx="751" cy="303"/>
          </a:xfrm>
        </p:grpSpPr>
        <p:grpSp>
          <p:nvGrpSpPr>
            <p:cNvPr id="1035" name="Group 284"/>
            <p:cNvGrpSpPr>
              <a:grpSpLocks/>
            </p:cNvGrpSpPr>
            <p:nvPr userDrawn="1"/>
          </p:nvGrpSpPr>
          <p:grpSpPr bwMode="auto">
            <a:xfrm>
              <a:off x="352" y="112"/>
              <a:ext cx="476" cy="296"/>
              <a:chOff x="99" y="100"/>
              <a:chExt cx="685" cy="426"/>
            </a:xfrm>
          </p:grpSpPr>
          <p:sp>
            <p:nvSpPr>
              <p:cNvPr id="1042" name="AutoShape 276"/>
              <p:cNvSpPr>
                <a:spLocks noChangeArrowheads="1"/>
              </p:cNvSpPr>
              <p:nvPr userDrawn="1"/>
            </p:nvSpPr>
            <p:spPr bwMode="auto">
              <a:xfrm>
                <a:off x="172" y="112"/>
                <a:ext cx="612" cy="410"/>
              </a:xfrm>
              <a:prstGeom prst="chevron">
                <a:avLst>
                  <a:gd name="adj" fmla="val 37497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3" name="AutoShape 277"/>
              <p:cNvSpPr>
                <a:spLocks noChangeArrowheads="1"/>
              </p:cNvSpPr>
              <p:nvPr userDrawn="1"/>
            </p:nvSpPr>
            <p:spPr bwMode="auto">
              <a:xfrm>
                <a:off x="99" y="100"/>
                <a:ext cx="612" cy="426"/>
              </a:xfrm>
              <a:prstGeom prst="chevron">
                <a:avLst>
                  <a:gd name="adj" fmla="val 35915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1036" name="Group 283"/>
            <p:cNvGrpSpPr>
              <a:grpSpLocks/>
            </p:cNvGrpSpPr>
            <p:nvPr userDrawn="1"/>
          </p:nvGrpSpPr>
          <p:grpSpPr bwMode="auto">
            <a:xfrm>
              <a:off x="216" y="112"/>
              <a:ext cx="476" cy="295"/>
              <a:chOff x="99" y="3788"/>
              <a:chExt cx="685" cy="425"/>
            </a:xfrm>
          </p:grpSpPr>
          <p:sp>
            <p:nvSpPr>
              <p:cNvPr id="1040" name="AutoShape 280"/>
              <p:cNvSpPr>
                <a:spLocks noChangeArrowheads="1"/>
              </p:cNvSpPr>
              <p:nvPr userDrawn="1"/>
            </p:nvSpPr>
            <p:spPr bwMode="auto">
              <a:xfrm>
                <a:off x="172" y="3792"/>
                <a:ext cx="612" cy="409"/>
              </a:xfrm>
              <a:prstGeom prst="chevron">
                <a:avLst>
                  <a:gd name="adj" fmla="val 37498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41" name="AutoShape 281"/>
              <p:cNvSpPr>
                <a:spLocks noChangeArrowheads="1"/>
              </p:cNvSpPr>
              <p:nvPr userDrawn="1"/>
            </p:nvSpPr>
            <p:spPr bwMode="auto">
              <a:xfrm>
                <a:off x="99" y="3788"/>
                <a:ext cx="612" cy="425"/>
              </a:xfrm>
              <a:prstGeom prst="chevron">
                <a:avLst>
                  <a:gd name="adj" fmla="val 3600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ru-RU" altLang="ru-RU"/>
              </a:p>
            </p:txBody>
          </p:sp>
        </p:grpSp>
        <p:grpSp>
          <p:nvGrpSpPr>
            <p:cNvPr id="1037" name="Group 288"/>
            <p:cNvGrpSpPr>
              <a:grpSpLocks/>
            </p:cNvGrpSpPr>
            <p:nvPr userDrawn="1"/>
          </p:nvGrpSpPr>
          <p:grpSpPr bwMode="auto">
            <a:xfrm>
              <a:off x="77" y="120"/>
              <a:ext cx="476" cy="295"/>
              <a:chOff x="99" y="3788"/>
              <a:chExt cx="685" cy="425"/>
            </a:xfrm>
          </p:grpSpPr>
          <p:sp>
            <p:nvSpPr>
              <p:cNvPr id="1038" name="AutoShape 289"/>
              <p:cNvSpPr>
                <a:spLocks noChangeArrowheads="1"/>
              </p:cNvSpPr>
              <p:nvPr userDrawn="1"/>
            </p:nvSpPr>
            <p:spPr bwMode="auto">
              <a:xfrm>
                <a:off x="172" y="3792"/>
                <a:ext cx="612" cy="409"/>
              </a:xfrm>
              <a:prstGeom prst="chevron">
                <a:avLst>
                  <a:gd name="adj" fmla="val 37498"/>
                </a:avLst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1039" name="AutoShape 290"/>
              <p:cNvSpPr>
                <a:spLocks noChangeArrowheads="1"/>
              </p:cNvSpPr>
              <p:nvPr userDrawn="1"/>
            </p:nvSpPr>
            <p:spPr bwMode="auto">
              <a:xfrm>
                <a:off x="99" y="3788"/>
                <a:ext cx="612" cy="425"/>
              </a:xfrm>
              <a:prstGeom prst="chevron">
                <a:avLst>
                  <a:gd name="adj" fmla="val 36000"/>
                </a:avLst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endParaRPr lang="ru-RU" altLang="ru-RU"/>
              </a:p>
            </p:txBody>
          </p:sp>
        </p:grpSp>
      </p:grpSp>
      <p:grpSp>
        <p:nvGrpSpPr>
          <p:cNvPr id="1031" name="Group 297"/>
          <p:cNvGrpSpPr>
            <a:grpSpLocks/>
          </p:cNvGrpSpPr>
          <p:nvPr/>
        </p:nvGrpSpPr>
        <p:grpSpPr bwMode="auto">
          <a:xfrm>
            <a:off x="431800" y="5013325"/>
            <a:ext cx="1766888" cy="1514475"/>
            <a:chOff x="169" y="-32"/>
            <a:chExt cx="1271" cy="1089"/>
          </a:xfrm>
        </p:grpSpPr>
        <p:sp>
          <p:nvSpPr>
            <p:cNvPr id="1032" name="AutoShape 298"/>
            <p:cNvSpPr>
              <a:spLocks noChangeArrowheads="1"/>
            </p:cNvSpPr>
            <p:nvPr userDrawn="1"/>
          </p:nvSpPr>
          <p:spPr bwMode="gray">
            <a:xfrm>
              <a:off x="169" y="-32"/>
              <a:ext cx="723" cy="57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20099998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033" name="AutoShape 299"/>
            <p:cNvSpPr>
              <a:spLocks noChangeArrowheads="1"/>
            </p:cNvSpPr>
            <p:nvPr userDrawn="1"/>
          </p:nvSpPr>
          <p:spPr bwMode="gray">
            <a:xfrm>
              <a:off x="169" y="481"/>
              <a:ext cx="723" cy="576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20099998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034" name="AutoShape 300"/>
            <p:cNvSpPr>
              <a:spLocks noChangeArrowheads="1"/>
            </p:cNvSpPr>
            <p:nvPr userDrawn="1"/>
          </p:nvSpPr>
          <p:spPr bwMode="gray">
            <a:xfrm>
              <a:off x="717" y="96"/>
              <a:ext cx="723" cy="578"/>
            </a:xfrm>
            <a:prstGeom prst="octagon">
              <a:avLst>
                <a:gd name="adj" fmla="val 29287"/>
              </a:avLst>
            </a:prstGeom>
            <a:solidFill>
              <a:schemeClr val="accent1"/>
            </a:solidFill>
            <a:ln w="9525">
              <a:miter lim="800000"/>
              <a:headEnd/>
              <a:tailEnd/>
            </a:ln>
            <a:scene3d>
              <a:camera prst="legacyPerspectiveFront">
                <a:rot lat="20099998" lon="20099998" rev="0"/>
              </a:camera>
              <a:lightRig rig="legacyFlat2" dir="t"/>
            </a:scene3d>
            <a:sp3d extrusionH="8874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endParaRPr lang="ru-RU" alt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D8039"/>
        </a:buClr>
        <a:buSzPct val="110000"/>
        <a:buChar char="•"/>
        <a:defRPr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999"/>
        </a:buClr>
        <a:buSzPct val="12000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251520" y="2204864"/>
            <a:ext cx="5638800" cy="1874838"/>
          </a:xfrm>
        </p:spPr>
        <p:txBody>
          <a:bodyPr/>
          <a:lstStyle/>
          <a:p>
            <a:r>
              <a:rPr lang="en-US" sz="4800" dirty="0"/>
              <a:t>English for Specific Purposes (ESP)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1501" y="451906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 smtClean="0"/>
              <a:t>Oksana </a:t>
            </a:r>
            <a:r>
              <a:rPr lang="en-US" b="1" dirty="0" err="1" smtClean="0"/>
              <a:t>Khazova</a:t>
            </a:r>
            <a:r>
              <a:rPr lang="en-US" b="1" dirty="0" smtClean="0"/>
              <a:t>,</a:t>
            </a:r>
          </a:p>
          <a:p>
            <a:pPr algn="r"/>
            <a:r>
              <a:rPr lang="en-US" b="1" dirty="0" err="1" smtClean="0"/>
              <a:t>Nataliia</a:t>
            </a:r>
            <a:r>
              <a:rPr lang="en-US" b="1" dirty="0" smtClean="0"/>
              <a:t> </a:t>
            </a:r>
            <a:r>
              <a:rPr lang="en-US" b="1" dirty="0" err="1"/>
              <a:t>Nechai</a:t>
            </a:r>
            <a:r>
              <a:rPr lang="en-US" b="1" dirty="0"/>
              <a:t>,</a:t>
            </a:r>
          </a:p>
          <a:p>
            <a:pPr algn="r"/>
            <a:r>
              <a:rPr lang="en-US" b="1" dirty="0" err="1"/>
              <a:t>Valeriia</a:t>
            </a:r>
            <a:r>
              <a:rPr lang="en-US" b="1" dirty="0"/>
              <a:t> </a:t>
            </a:r>
            <a:r>
              <a:rPr lang="en-US" b="1" dirty="0" err="1"/>
              <a:t>Tikhonenko</a:t>
            </a:r>
            <a:r>
              <a:rPr lang="en-US" b="1" dirty="0"/>
              <a:t>,</a:t>
            </a:r>
          </a:p>
          <a:p>
            <a:pPr algn="r"/>
            <a:endParaRPr lang="en-US" b="1" dirty="0" smtClean="0"/>
          </a:p>
          <a:p>
            <a:pPr algn="r"/>
            <a:r>
              <a:rPr lang="en-US" b="1" dirty="0" smtClean="0"/>
              <a:t>ESP </a:t>
            </a:r>
            <a:r>
              <a:rPr lang="en-US" b="1" dirty="0"/>
              <a:t>teachers </a:t>
            </a:r>
          </a:p>
          <a:p>
            <a:pPr algn="r"/>
            <a:r>
              <a:rPr lang="en-US" b="1" dirty="0"/>
              <a:t>Department of Foreign Languages</a:t>
            </a:r>
          </a:p>
          <a:p>
            <a:pPr algn="r"/>
            <a:r>
              <a:rPr lang="en-US" b="1" dirty="0"/>
              <a:t>NMU</a:t>
            </a:r>
            <a:endParaRPr lang="ru-RU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1005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0" smtClean="0">
                <a:solidFill>
                  <a:srgbClr val="2F5597"/>
                </a:solidFill>
              </a:rPr>
              <a:t>Types of needs analysis</a:t>
            </a:r>
            <a:endParaRPr lang="ru-RU" sz="4000" b="0" smtClean="0">
              <a:solidFill>
                <a:srgbClr val="2F5597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4913" y="1484313"/>
            <a:ext cx="7939087" cy="4953000"/>
          </a:xfrm>
        </p:spPr>
        <p:txBody>
          <a:bodyPr/>
          <a:lstStyle/>
          <a:p>
            <a:r>
              <a:rPr lang="en-US" b="0" smtClean="0"/>
              <a:t>Workplace observation</a:t>
            </a:r>
          </a:p>
          <a:p>
            <a:r>
              <a:rPr lang="en-US" b="0" smtClean="0"/>
              <a:t>Interview</a:t>
            </a:r>
          </a:p>
          <a:p>
            <a:r>
              <a:rPr lang="en-US" b="0" smtClean="0"/>
              <a:t>Questionnaire</a:t>
            </a:r>
          </a:p>
          <a:p>
            <a:r>
              <a:rPr lang="en-US" b="0" smtClean="0"/>
              <a:t>Checklist (yes/no questionnaire)</a:t>
            </a:r>
          </a:p>
          <a:p>
            <a:r>
              <a:rPr lang="en-US" b="0" smtClean="0"/>
              <a:t>Placement test</a:t>
            </a:r>
          </a:p>
          <a:p>
            <a:r>
              <a:rPr lang="en-US" b="0" smtClean="0"/>
              <a:t>Analysis of authentic texts</a:t>
            </a:r>
            <a:endParaRPr lang="ru-RU" b="0" smtClean="0"/>
          </a:p>
          <a:p>
            <a:pPr>
              <a:buFontTx/>
              <a:buNone/>
            </a:pPr>
            <a:endParaRPr lang="ru-RU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9" name="Group 13"/>
          <p:cNvGraphicFramePr>
            <a:graphicFrameLocks noGrp="1"/>
          </p:cNvGraphicFramePr>
          <p:nvPr>
            <p:ph/>
          </p:nvPr>
        </p:nvGraphicFramePr>
        <p:xfrm>
          <a:off x="1042988" y="1125538"/>
          <a:ext cx="7939087" cy="4032250"/>
        </p:xfrm>
        <a:graphic>
          <a:graphicData uri="http://schemas.openxmlformats.org/drawingml/2006/table">
            <a:tbl>
              <a:tblPr/>
              <a:tblGrid>
                <a:gridCol w="3971925"/>
                <a:gridCol w="3967162"/>
              </a:tblGrid>
              <a:tr h="4032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D803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professional profile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is a </a:t>
                      </a:r>
                      <a:r>
                        <a:rPr kumimoji="0" lang="en-US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description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of a typical person in a given ESP field and that person does on a daily basis in his/her professional life. The purpose is to build the teacher’s </a:t>
                      </a:r>
                      <a:r>
                        <a:rPr kumimoji="0" lang="en-US" sz="20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understanding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of the nature of the learners’ work.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D8039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needs analysis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is a </a:t>
                      </a:r>
                      <a:r>
                        <a:rPr kumimoji="0" lang="en-US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tool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for identifying what a specific learner needs, wants and expects from a language course to function mode effectively in his/her professional life. The purpose is </a:t>
                      </a:r>
                      <a:r>
                        <a:rPr kumimoji="0" lang="en-US" sz="2000" b="0" i="1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to prioritise the key things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to include in the course.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 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smtClean="0">
                <a:solidFill>
                  <a:schemeClr val="tx1"/>
                </a:solidFill>
              </a:rPr>
              <a:t>Sources of professional information</a:t>
            </a:r>
            <a:endParaRPr lang="ru-RU" sz="2600" smtClean="0">
              <a:solidFill>
                <a:schemeClr val="tx1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0" smtClean="0"/>
              <a:t>asking an expert (e.g. a university professor)</a:t>
            </a:r>
          </a:p>
          <a:p>
            <a:pPr>
              <a:lnSpc>
                <a:spcPct val="90000"/>
              </a:lnSpc>
            </a:pPr>
            <a:r>
              <a:rPr lang="en-US" sz="2400" b="0" smtClean="0"/>
              <a:t>speaking to professionals (apart from your learners)</a:t>
            </a:r>
          </a:p>
          <a:p>
            <a:pPr>
              <a:lnSpc>
                <a:spcPct val="90000"/>
              </a:lnSpc>
            </a:pPr>
            <a:r>
              <a:rPr lang="en-US" sz="2400" b="0" smtClean="0"/>
              <a:t>workplace tours (i.e. someone shows you around their workplace and explains what is happening)</a:t>
            </a:r>
          </a:p>
          <a:p>
            <a:pPr>
              <a:lnSpc>
                <a:spcPct val="90000"/>
              </a:lnSpc>
            </a:pPr>
            <a:r>
              <a:rPr lang="en-US" sz="2400" b="0" smtClean="0"/>
              <a:t>TV programmes and online films (e.g. YouTube or a series </a:t>
            </a:r>
            <a:r>
              <a:rPr lang="en-US" sz="2400" b="0" i="1" smtClean="0"/>
              <a:t>A Day in the Life of</a:t>
            </a:r>
            <a:r>
              <a:rPr lang="en-US" sz="2400" b="0" smtClean="0"/>
              <a:t>…)</a:t>
            </a:r>
          </a:p>
          <a:p>
            <a:pPr>
              <a:lnSpc>
                <a:spcPct val="90000"/>
              </a:lnSpc>
            </a:pPr>
            <a:r>
              <a:rPr lang="en-US" sz="2400" b="0" smtClean="0"/>
              <a:t>the Internet</a:t>
            </a:r>
          </a:p>
          <a:p>
            <a:pPr>
              <a:lnSpc>
                <a:spcPct val="90000"/>
              </a:lnSpc>
            </a:pPr>
            <a:r>
              <a:rPr lang="en-US" sz="2400" b="0" smtClean="0"/>
              <a:t>magazines</a:t>
            </a:r>
          </a:p>
          <a:p>
            <a:pPr>
              <a:lnSpc>
                <a:spcPct val="90000"/>
              </a:lnSpc>
            </a:pPr>
            <a:r>
              <a:rPr lang="en-US" sz="2400" b="0" smtClean="0"/>
              <a:t>textbooks</a:t>
            </a:r>
          </a:p>
          <a:p>
            <a:pPr>
              <a:lnSpc>
                <a:spcPct val="90000"/>
              </a:lnSpc>
            </a:pPr>
            <a:r>
              <a:rPr lang="en-US" sz="2400" b="0" smtClean="0"/>
              <a:t>support groups (e.g. online communities of English teachers in a similar situation to you)</a:t>
            </a:r>
            <a:endParaRPr lang="ru-RU" sz="2400" b="0" smtClean="0"/>
          </a:p>
          <a:p>
            <a:pPr>
              <a:lnSpc>
                <a:spcPct val="90000"/>
              </a:lnSpc>
              <a:buFontTx/>
              <a:buNone/>
            </a:pPr>
            <a:endParaRPr lang="ru-RU" sz="24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Students’ feedback</a:t>
            </a:r>
            <a:endParaRPr lang="ru-RU" dirty="0"/>
          </a:p>
        </p:txBody>
      </p:sp>
      <p:sp>
        <p:nvSpPr>
          <p:cNvPr id="6" name="Oval Callout 4"/>
          <p:cNvSpPr/>
          <p:nvPr/>
        </p:nvSpPr>
        <p:spPr>
          <a:xfrm rot="172550">
            <a:off x="902066" y="790462"/>
            <a:ext cx="3965414" cy="2714510"/>
          </a:xfrm>
          <a:prstGeom prst="wedgeEllipseCallout">
            <a:avLst>
              <a:gd name="adj1" fmla="val -48215"/>
              <a:gd name="adj2" fmla="val 553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omic Sans MS" pitchFamily="66" charset="0"/>
              </a:rPr>
              <a:t>When I read, I have to keep stopping to look up the words</a:t>
            </a:r>
          </a:p>
        </p:txBody>
      </p:sp>
      <p:sp>
        <p:nvSpPr>
          <p:cNvPr id="7" name="Oval Callout 3"/>
          <p:cNvSpPr/>
          <p:nvPr/>
        </p:nvSpPr>
        <p:spPr>
          <a:xfrm rot="765258">
            <a:off x="4894312" y="692893"/>
            <a:ext cx="4221944" cy="2739405"/>
          </a:xfrm>
          <a:prstGeom prst="wedgeEllipseCallout">
            <a:avLst>
              <a:gd name="adj1" fmla="val -33894"/>
              <a:gd name="adj2" fmla="val 71269"/>
            </a:avLst>
          </a:prstGeom>
          <a:solidFill>
            <a:srgbClr val="92D050"/>
          </a:solidFill>
          <a:ln>
            <a:solidFill>
              <a:srgbClr val="7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omic Sans MS" pitchFamily="66" charset="0"/>
              </a:rPr>
              <a:t>I know what I want to say, but I don’t know the word in English</a:t>
            </a:r>
          </a:p>
        </p:txBody>
      </p:sp>
      <p:sp>
        <p:nvSpPr>
          <p:cNvPr id="8" name="Oval Callout 5"/>
          <p:cNvSpPr/>
          <p:nvPr/>
        </p:nvSpPr>
        <p:spPr>
          <a:xfrm rot="927535">
            <a:off x="1485158" y="3537415"/>
            <a:ext cx="3530644" cy="2442624"/>
          </a:xfrm>
          <a:prstGeom prst="wedgeEllipseCallout">
            <a:avLst>
              <a:gd name="adj1" fmla="val 29620"/>
              <a:gd name="adj2" fmla="val 73599"/>
            </a:avLst>
          </a:prstGeom>
          <a:solidFill>
            <a:srgbClr val="7A7BAE"/>
          </a:solidFill>
          <a:ln>
            <a:solidFill>
              <a:srgbClr val="7A7BA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omic Sans MS" pitchFamily="66" charset="0"/>
              </a:rPr>
              <a:t>I know  the words, but I don’t understand the phrase</a:t>
            </a:r>
          </a:p>
        </p:txBody>
      </p:sp>
      <p:sp>
        <p:nvSpPr>
          <p:cNvPr id="9" name="Oval Callout 2"/>
          <p:cNvSpPr/>
          <p:nvPr/>
        </p:nvSpPr>
        <p:spPr>
          <a:xfrm>
            <a:off x="5220072" y="3573016"/>
            <a:ext cx="3923928" cy="2895600"/>
          </a:xfrm>
          <a:prstGeom prst="wedgeEllipseCallout">
            <a:avLst>
              <a:gd name="adj1" fmla="val -43603"/>
              <a:gd name="adj2" fmla="val 59829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latin typeface="Comic Sans MS" pitchFamily="66" charset="0"/>
              </a:rPr>
              <a:t>I remember  vocabulary for a test, but  then I forget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8" grpId="0" build="allAtOnce" animBg="1"/>
      <p:bldP spid="9" grpId="0" build="allAtOnce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084388" y="177800"/>
            <a:ext cx="7059612" cy="946944"/>
          </a:xfrm>
        </p:spPr>
        <p:txBody>
          <a:bodyPr/>
          <a:lstStyle/>
          <a:p>
            <a:r>
              <a:rPr lang="en-US" dirty="0" smtClean="0"/>
              <a:t>We’re a part of a global process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204913" y="1196752"/>
            <a:ext cx="7939087" cy="509012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55 countries</a:t>
            </a:r>
            <a:r>
              <a:rPr lang="en-US" sz="2400" b="0" baseline="30000" dirty="0" smtClean="0">
                <a:solidFill>
                  <a:schemeClr val="tx2">
                    <a:lumMod val="75000"/>
                  </a:schemeClr>
                </a:solidFill>
              </a:rPr>
              <a:t>*</a:t>
            </a:r>
            <a:endParaRPr lang="en-US" b="0" baseline="30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60% post-grad courses in English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4.5 million students study outside       	their home country</a:t>
            </a:r>
          </a:p>
          <a:p>
            <a:pPr>
              <a:buNone/>
            </a:pP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7 million by 2020</a:t>
            </a:r>
            <a:r>
              <a:rPr lang="en-GB" sz="2400" b="0" baseline="30000" dirty="0" smtClean="0">
                <a:solidFill>
                  <a:schemeClr val="tx2">
                    <a:lumMod val="75000"/>
                  </a:schemeClr>
                </a:solidFill>
              </a:rPr>
              <a:t>**</a:t>
            </a:r>
            <a:endParaRPr lang="en-GB" b="0" baseline="300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endParaRPr lang="en-GB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>
              <a:buNone/>
            </a:pPr>
            <a:endParaRPr lang="en-US" sz="1400" b="0" dirty="0" smtClean="0"/>
          </a:p>
          <a:p>
            <a:pPr algn="r">
              <a:buNone/>
            </a:pPr>
            <a:r>
              <a:rPr lang="en-US" sz="1200" b="0" dirty="0" smtClean="0"/>
              <a:t>*</a:t>
            </a:r>
            <a:r>
              <a:rPr lang="en-US" sz="1200" b="0" i="1" dirty="0" err="1" smtClean="0"/>
              <a:t>Dearden</a:t>
            </a:r>
            <a:r>
              <a:rPr lang="en-US" sz="1200" b="0" i="1" dirty="0" smtClean="0"/>
              <a:t>, J. (2014) English as medium of instruction – a growing global phenomenon (Interim Report). The British Council. http://www.britishcouncil.org/sites/britishcouncil.uk2/files/english_as_a_medium_of_instruction.pdf</a:t>
            </a:r>
          </a:p>
          <a:p>
            <a:pPr algn="r">
              <a:buNone/>
            </a:pPr>
            <a:r>
              <a:rPr lang="en-US" sz="1200" b="0" dirty="0" smtClean="0"/>
              <a:t>**</a:t>
            </a:r>
            <a:r>
              <a:rPr lang="en-US" sz="1200" b="0" dirty="0" err="1" smtClean="0"/>
              <a:t>Altbach</a:t>
            </a:r>
            <a:r>
              <a:rPr lang="en-US" sz="1200" b="0" dirty="0" smtClean="0"/>
              <a:t>, P. G., </a:t>
            </a:r>
            <a:r>
              <a:rPr lang="en-US" sz="1200" b="0" dirty="0" err="1" smtClean="0"/>
              <a:t>Reisberg</a:t>
            </a:r>
            <a:r>
              <a:rPr lang="en-US" sz="1200" b="0" dirty="0" smtClean="0"/>
              <a:t>, L., &amp; </a:t>
            </a:r>
            <a:r>
              <a:rPr lang="en-US" sz="1200" b="0" dirty="0" err="1" smtClean="0"/>
              <a:t>Rumbley</a:t>
            </a:r>
            <a:r>
              <a:rPr lang="en-US" sz="1200" b="0" dirty="0" smtClean="0"/>
              <a:t>, L. (2009) </a:t>
            </a:r>
            <a:r>
              <a:rPr lang="en-US" sz="1200" b="0" i="1" dirty="0" smtClean="0"/>
              <a:t>Trends in Global Higher Education: Tracking an Academic Revolution (A Report Prepared for the UNESCO 2009 World Conference on Higher Education)</a:t>
            </a:r>
          </a:p>
        </p:txBody>
      </p:sp>
      <p:sp>
        <p:nvSpPr>
          <p:cNvPr id="7" name="Стрелка вниз 6"/>
          <p:cNvSpPr/>
          <p:nvPr/>
        </p:nvSpPr>
        <p:spPr bwMode="auto">
          <a:xfrm>
            <a:off x="1619672" y="2924944"/>
            <a:ext cx="432048" cy="72008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88640"/>
            <a:ext cx="6624736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Addressing students’ needs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971600" y="1772816"/>
            <a:ext cx="7624936" cy="3192760"/>
          </a:xfrm>
        </p:spPr>
        <p:txBody>
          <a:bodyPr/>
          <a:lstStyle/>
          <a:p>
            <a:pPr algn="l"/>
            <a:r>
              <a:rPr lang="en-US" sz="2400" dirty="0" smtClean="0"/>
              <a:t>ability to </a:t>
            </a:r>
          </a:p>
          <a:p>
            <a:pPr algn="l"/>
            <a:endParaRPr lang="en-US" sz="2400" dirty="0" smtClean="0"/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/>
              <a:t>get information from L2 sources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/>
              <a:t>interact effectively in academic and professional environment</a:t>
            </a:r>
            <a:endParaRPr lang="uk-UA" sz="2400" dirty="0" smtClean="0"/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/>
              <a:t>express themselves in L2</a:t>
            </a:r>
          </a:p>
          <a:p>
            <a:pPr algn="l">
              <a:buFont typeface="Wingdings" pitchFamily="2" charset="2"/>
              <a:buChar char="ü"/>
            </a:pPr>
            <a:r>
              <a:rPr lang="en-US" sz="2400" dirty="0" smtClean="0"/>
              <a:t>…</a:t>
            </a:r>
          </a:p>
          <a:p>
            <a:pPr algn="l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Addressing students’ needs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1979712" y="980728"/>
          <a:ext cx="6768752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Овал 9"/>
          <p:cNvSpPr/>
          <p:nvPr/>
        </p:nvSpPr>
        <p:spPr bwMode="auto">
          <a:xfrm>
            <a:off x="4499992" y="2348880"/>
            <a:ext cx="1872208" cy="1584176"/>
          </a:xfrm>
          <a:prstGeom prst="ellipse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99992" y="2924944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Students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924944"/>
            <a:ext cx="6907212" cy="609600"/>
          </a:xfrm>
        </p:spPr>
        <p:txBody>
          <a:bodyPr/>
          <a:lstStyle/>
          <a:p>
            <a:r>
              <a:rPr lang="en-US" sz="4800" dirty="0" smtClean="0"/>
              <a:t>Thank you for your attention!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43112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</a:t>
            </a:r>
            <a:r>
              <a:rPr lang="en-US" sz="3200" dirty="0" smtClean="0"/>
              <a:t>Outline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04913" y="764704"/>
            <a:ext cx="7939087" cy="23762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Approaches to ESP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Needs analysis and professional profile</a:t>
            </a: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Addressing learners' needs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3284984"/>
            <a:ext cx="4498559" cy="1719907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483768" y="4144937"/>
            <a:ext cx="3757948" cy="266429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24128" y="5106819"/>
            <a:ext cx="3324727" cy="1693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21403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20145349"/>
              </p:ext>
            </p:extLst>
          </p:nvPr>
        </p:nvGraphicFramePr>
        <p:xfrm>
          <a:off x="1405771" y="476672"/>
          <a:ext cx="6624736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1060" y="2230015"/>
            <a:ext cx="3851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Objective</a:t>
            </a:r>
            <a:r>
              <a:rPr lang="en-US" sz="1600" b="1" dirty="0" smtClean="0">
                <a:solidFill>
                  <a:schemeClr val="tx2"/>
                </a:solidFill>
              </a:rPr>
              <a:t> </a:t>
            </a:r>
            <a:r>
              <a:rPr lang="en-US" sz="1600" b="1" dirty="0" smtClean="0"/>
              <a:t>– to enable learners to function effectively at work</a:t>
            </a:r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286354" y="2278541"/>
            <a:ext cx="35696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smtClean="0">
                <a:solidFill>
                  <a:srgbClr val="C00000"/>
                </a:solidFill>
              </a:rPr>
              <a:t>Objective</a:t>
            </a:r>
            <a:r>
              <a:rPr lang="en-US" sz="1600" b="1" smtClean="0"/>
              <a:t> </a:t>
            </a:r>
            <a:r>
              <a:rPr lang="en-US" sz="1600" b="1" dirty="0"/>
              <a:t>– to raise the learner’s level</a:t>
            </a:r>
            <a:endParaRPr lang="ru-RU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1060" y="2876346"/>
            <a:ext cx="4211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Starting basic point  </a:t>
            </a:r>
            <a:r>
              <a:rPr lang="en-US" sz="1600" b="1" dirty="0"/>
              <a:t>- Needs analysis (</a:t>
            </a:r>
            <a:r>
              <a:rPr lang="en-US" sz="1600" b="1" dirty="0" smtClean="0"/>
              <a:t>grammar supports the communicative </a:t>
            </a:r>
            <a:r>
              <a:rPr lang="en-US" sz="1600" b="1" dirty="0"/>
              <a:t>aim)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15280" y="2570928"/>
            <a:ext cx="37492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sz="1600" b="1" dirty="0" smtClean="0">
                <a:solidFill>
                  <a:srgbClr val="C00000"/>
                </a:solidFill>
              </a:rPr>
              <a:t>Starting basic point </a:t>
            </a:r>
            <a:r>
              <a:rPr lang="en-US" sz="1600" b="1" dirty="0">
                <a:solidFill>
                  <a:srgbClr val="C00000"/>
                </a:solidFill>
              </a:rPr>
              <a:t>- </a:t>
            </a:r>
            <a:r>
              <a:rPr lang="en-US" sz="1600" b="1" dirty="0"/>
              <a:t>Grammar </a:t>
            </a:r>
            <a:r>
              <a:rPr lang="en-US" sz="1600" b="1" dirty="0" smtClean="0"/>
              <a:t>and topic syllabus </a:t>
            </a:r>
            <a:r>
              <a:rPr lang="en-US" sz="1600" b="1" dirty="0"/>
              <a:t>with other elements added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47120" y="3736546"/>
            <a:ext cx="38519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C00000"/>
                </a:solidFill>
              </a:rPr>
              <a:t>Reading and listening  </a:t>
            </a:r>
            <a:r>
              <a:rPr lang="en-US" sz="1600" b="1" dirty="0" smtClean="0"/>
              <a:t>- to </a:t>
            </a:r>
            <a:r>
              <a:rPr lang="en-US" sz="1600" b="1" dirty="0"/>
              <a:t>teach the skills </a:t>
            </a:r>
            <a:r>
              <a:rPr lang="en-US" sz="1600" b="1" dirty="0" err="1"/>
              <a:t>Ss</a:t>
            </a:r>
            <a:r>
              <a:rPr lang="en-US" sz="1600" b="1" dirty="0"/>
              <a:t> need to read and listen at work</a:t>
            </a:r>
          </a:p>
          <a:p>
            <a:r>
              <a:rPr lang="en-US" sz="1600" b="1" u="sng" dirty="0">
                <a:solidFill>
                  <a:schemeClr val="tx2"/>
                </a:solidFill>
              </a:rPr>
              <a:t>Sources</a:t>
            </a:r>
            <a:r>
              <a:rPr lang="en-US" sz="1600" b="1" dirty="0"/>
              <a:t>: authentic documents, situational dialogues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3777" y="3458798"/>
            <a:ext cx="403244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sz="1600" b="1" dirty="0" smtClean="0">
                <a:solidFill>
                  <a:srgbClr val="C00000"/>
                </a:solidFill>
              </a:rPr>
              <a:t>Reading </a:t>
            </a:r>
            <a:r>
              <a:rPr lang="en-US" sz="1600" b="1" dirty="0">
                <a:solidFill>
                  <a:srgbClr val="C00000"/>
                </a:solidFill>
              </a:rPr>
              <a:t>and listening  </a:t>
            </a:r>
            <a:r>
              <a:rPr lang="en-US" sz="1600" b="1" dirty="0" smtClean="0"/>
              <a:t>- to </a:t>
            </a:r>
            <a:r>
              <a:rPr lang="en-US" sz="1600" b="1" dirty="0"/>
              <a:t>challenge the learners</a:t>
            </a:r>
          </a:p>
          <a:p>
            <a:r>
              <a:rPr lang="en-US" sz="1600" b="1" u="sng" dirty="0">
                <a:solidFill>
                  <a:schemeClr val="tx2"/>
                </a:solidFill>
              </a:rPr>
              <a:t>Sources</a:t>
            </a:r>
            <a:r>
              <a:rPr lang="en-US" sz="1600" b="1" dirty="0">
                <a:solidFill>
                  <a:schemeClr val="tx2"/>
                </a:solidFill>
              </a:rPr>
              <a:t>:</a:t>
            </a:r>
            <a:r>
              <a:rPr lang="en-US" sz="1600" b="1" dirty="0"/>
              <a:t> newspaper articles, interviews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5343" y="5142965"/>
            <a:ext cx="3847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Speaking</a:t>
            </a:r>
            <a:r>
              <a:rPr lang="en-US" sz="1600" b="1" dirty="0" smtClean="0"/>
              <a:t> is </a:t>
            </a:r>
            <a:r>
              <a:rPr lang="en-US" sz="1600" b="1" dirty="0"/>
              <a:t>focused on simulations and role plays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83777" y="4725144"/>
            <a:ext cx="350848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sz="1600" b="1" dirty="0" smtClean="0">
                <a:solidFill>
                  <a:srgbClr val="C00000"/>
                </a:solidFill>
              </a:rPr>
              <a:t>Speaking</a:t>
            </a:r>
            <a:r>
              <a:rPr lang="en-US" sz="1600" b="1" dirty="0" smtClean="0"/>
              <a:t> </a:t>
            </a:r>
            <a:r>
              <a:rPr lang="en-US" sz="1600" b="1" dirty="0"/>
              <a:t>lessons contain a lot of discussions and presentations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03648" y="6237312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31060" y="6012727"/>
            <a:ext cx="41349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Writing</a:t>
            </a:r>
            <a:r>
              <a:rPr lang="en-US" sz="1600" b="1" dirty="0" smtClean="0"/>
              <a:t>  includes authentic tasks </a:t>
            </a:r>
            <a:r>
              <a:rPr lang="en-US" sz="1600" b="1" dirty="0"/>
              <a:t>such as emails and reports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229817" y="5735728"/>
            <a:ext cx="344119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C00000"/>
              </a:solidFill>
            </a:endParaRPr>
          </a:p>
          <a:p>
            <a:r>
              <a:rPr lang="en-US" sz="1600" b="1" dirty="0" smtClean="0">
                <a:solidFill>
                  <a:srgbClr val="C00000"/>
                </a:solidFill>
              </a:rPr>
              <a:t>Writing</a:t>
            </a:r>
            <a:r>
              <a:rPr lang="en-US" sz="1600" b="1" dirty="0" smtClean="0"/>
              <a:t> comprises articles</a:t>
            </a:r>
            <a:r>
              <a:rPr lang="en-US" sz="1600" b="1" dirty="0"/>
              <a:t>, essays, etc.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xmlns="" val="14112736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  <p:bldP spid="12" grpId="0"/>
      <p:bldP spid="13" grpId="0"/>
      <p:bldP spid="14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ESP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987824" y="3501008"/>
            <a:ext cx="5544616" cy="2880320"/>
          </a:xfrm>
          <a:prstGeom prst="horizontalScroll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  <a:cs typeface="Times New Roman" panose="02020603050405020304" pitchFamily="18" charset="0"/>
              </a:rPr>
              <a:t>An English through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dirty="0"/>
              <a:t>approach  aims to teach a traditional English syllabus, including grammar, vocabulary and work in the four skills, in the context of the learners’ ESP field</a:t>
            </a:r>
            <a:endParaRPr lang="ru-RU" sz="2400" dirty="0"/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1187624" y="836712"/>
            <a:ext cx="5544616" cy="3001761"/>
          </a:xfrm>
          <a:prstGeom prst="horizontalScroll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C00000"/>
                </a:solidFill>
                <a:latin typeface="+mj-lt"/>
              </a:rPr>
              <a:t>An</a:t>
            </a:r>
            <a:r>
              <a:rPr lang="en-US" sz="2400" b="1" dirty="0">
                <a:latin typeface="+mj-lt"/>
              </a:rPr>
              <a:t> </a:t>
            </a:r>
            <a:r>
              <a:rPr lang="en-US" sz="2800" b="1" dirty="0">
                <a:solidFill>
                  <a:srgbClr val="C00000"/>
                </a:solidFill>
                <a:latin typeface="+mj-lt"/>
              </a:rPr>
              <a:t>English for </a:t>
            </a:r>
            <a:r>
              <a:rPr lang="en-US" sz="2400" dirty="0"/>
              <a:t>approach aims to teach the professional skills and language that the learners need in order to function effectively in English at work.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0859629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ESP Assessment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28712" y="1219200"/>
            <a:ext cx="4019351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   English for…</a:t>
            </a:r>
          </a:p>
          <a:p>
            <a:pPr marL="0" indent="0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    DIFFICULT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0" dirty="0">
                <a:cs typeface="Times New Roman" panose="02020603050405020304" pitchFamily="18" charset="0"/>
              </a:rPr>
              <a:t>F</a:t>
            </a:r>
            <a:r>
              <a:rPr lang="en-US" sz="2000" b="0" dirty="0" smtClean="0">
                <a:cs typeface="Times New Roman" panose="02020603050405020304" pitchFamily="18" charset="0"/>
              </a:rPr>
              <a:t>ocus </a:t>
            </a:r>
            <a:r>
              <a:rPr lang="en-US" sz="2000" b="0" dirty="0">
                <a:cs typeface="Times New Roman" panose="02020603050405020304" pitchFamily="18" charset="0"/>
              </a:rPr>
              <a:t>on role plays of authentic situations and real-life writing task. </a:t>
            </a:r>
            <a:endParaRPr lang="en-US" sz="2000" b="0" dirty="0" smtClean="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000" b="0" dirty="0" smtClean="0"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0" dirty="0" smtClean="0">
                <a:cs typeface="Times New Roman" panose="02020603050405020304" pitchFamily="18" charset="0"/>
              </a:rPr>
              <a:t>Success </a:t>
            </a:r>
            <a:r>
              <a:rPr lang="en-US" sz="2000" b="0" dirty="0">
                <a:cs typeface="Times New Roman" panose="02020603050405020304" pitchFamily="18" charset="0"/>
              </a:rPr>
              <a:t>is measured in terms of effective communication rather than absolute English level.</a:t>
            </a:r>
            <a:endParaRPr lang="ru-RU" sz="2000" b="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73663" y="1219200"/>
            <a:ext cx="3970337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English through…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</a:t>
            </a:r>
          </a:p>
          <a:p>
            <a:pPr marL="0" indent="0">
              <a:buNone/>
            </a:pP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       </a:t>
            </a:r>
            <a:r>
              <a:rPr lang="en-US" dirty="0" smtClean="0">
                <a:solidFill>
                  <a:srgbClr val="C00000"/>
                </a:solidFill>
              </a:rPr>
              <a:t>EASY</a:t>
            </a:r>
          </a:p>
          <a:p>
            <a:pPr marL="0" indent="0"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0" dirty="0" smtClean="0">
                <a:cs typeface="Times New Roman" panose="02020603050405020304" pitchFamily="18" charset="0"/>
              </a:rPr>
              <a:t>Focus </a:t>
            </a:r>
            <a:r>
              <a:rPr lang="en-US" sz="2000" b="0" dirty="0">
                <a:cs typeface="Times New Roman" panose="02020603050405020304" pitchFamily="18" charset="0"/>
              </a:rPr>
              <a:t>on tests of grammar and vocabulary supplemented with tests of reading, writing, speaking and listening.</a:t>
            </a:r>
            <a:endParaRPr lang="ru-RU" sz="2000" b="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23420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Advantages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English for…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0" dirty="0" smtClean="0"/>
              <a:t>Practical – based on needs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0" dirty="0" smtClean="0"/>
              <a:t>Avoids wasting time on something the learners can learn somewhere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0" dirty="0" smtClean="0"/>
              <a:t>Enables learners to function effectively at work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0" dirty="0" smtClean="0"/>
              <a:t>Language and skills may be used in other context</a:t>
            </a:r>
            <a:endParaRPr lang="ru-RU" sz="2200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English through…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0" dirty="0" smtClean="0"/>
              <a:t>Systematic – learners have the sense of achievement (as they move through the levels)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0" dirty="0" smtClean="0"/>
              <a:t>Fairly easy to create a syllabus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0" dirty="0"/>
              <a:t>Language and skills may be used in other context</a:t>
            </a:r>
            <a:endParaRPr lang="ru-RU" sz="2200" b="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190623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Disadvantages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English for…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0" dirty="0" smtClean="0"/>
              <a:t>Possibly a sense of drift – not reaching a higher general English level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0" dirty="0" smtClean="0"/>
              <a:t>Difficult to create lessons and assess progress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0" dirty="0" smtClean="0"/>
              <a:t>Possibly too focused, especially if the learner doesn’t end up doing the job he\she is training for </a:t>
            </a:r>
            <a:endParaRPr lang="ru-RU" sz="2000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English through…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0" dirty="0" smtClean="0"/>
              <a:t>May spend too much time on irrelevant things  (like types of clouds or obscure grammar structures)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0" dirty="0" smtClean="0"/>
              <a:t>May miss important focus on field-specific language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000" b="0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sz="2000" b="0" dirty="0" smtClean="0"/>
              <a:t>Not very practical for real tasks</a:t>
            </a:r>
          </a:p>
        </p:txBody>
      </p:sp>
    </p:spTree>
    <p:extLst>
      <p:ext uri="{BB962C8B-B14F-4D97-AF65-F5344CB8AC3E}">
        <p14:creationId xmlns:p14="http://schemas.microsoft.com/office/powerpoint/2010/main" xmlns="" val="3463413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b="0" smtClean="0">
                <a:solidFill>
                  <a:srgbClr val="2F5597"/>
                </a:solidFill>
              </a:rPr>
              <a:t>Types of needs</a:t>
            </a:r>
            <a:endParaRPr lang="ru-RU" sz="4000" b="0" smtClean="0">
              <a:solidFill>
                <a:srgbClr val="2F5597"/>
              </a:solidFill>
            </a:endParaRPr>
          </a:p>
        </p:txBody>
      </p:sp>
      <p:graphicFrame>
        <p:nvGraphicFramePr>
          <p:cNvPr id="25619" name="Group 19"/>
          <p:cNvGraphicFramePr>
            <a:graphicFrameLocks noGrp="1"/>
          </p:cNvGraphicFramePr>
          <p:nvPr>
            <p:ph idx="1"/>
          </p:nvPr>
        </p:nvGraphicFramePr>
        <p:xfrm>
          <a:off x="1547813" y="1125538"/>
          <a:ext cx="7188200" cy="4032251"/>
        </p:xfrm>
        <a:graphic>
          <a:graphicData uri="http://schemas.openxmlformats.org/drawingml/2006/table">
            <a:tbl>
              <a:tblPr/>
              <a:tblGrid>
                <a:gridCol w="2395537"/>
                <a:gridCol w="2397125"/>
                <a:gridCol w="2395538"/>
              </a:tblGrid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personal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learning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professional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96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Personality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Aptitude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Motivation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Cultural background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Wants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Available time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Previous      learning experience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Education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Job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Stakeholders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D8039"/>
                        </a:buClr>
                        <a:buSzPct val="110000"/>
                        <a:buFontTx/>
                        <a:buChar char="•"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Professional profile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0" dirty="0" smtClean="0"/>
              <a:t>What specialist lexis will my learners need to be able to use?</a:t>
            </a:r>
            <a:endParaRPr lang="ru-RU" sz="2000" b="0" dirty="0" smtClean="0"/>
          </a:p>
          <a:p>
            <a:pPr>
              <a:lnSpc>
                <a:spcPct val="90000"/>
              </a:lnSpc>
            </a:pPr>
            <a:endParaRPr lang="en-US" sz="2000" b="0" dirty="0" smtClean="0"/>
          </a:p>
          <a:p>
            <a:pPr>
              <a:lnSpc>
                <a:spcPct val="90000"/>
              </a:lnSpc>
            </a:pPr>
            <a:r>
              <a:rPr lang="en-US" sz="2000" b="0" dirty="0" smtClean="0"/>
              <a:t>What genres will they need to be familiar with?</a:t>
            </a:r>
            <a:endParaRPr lang="ru-RU" sz="2000" b="0" dirty="0" smtClean="0"/>
          </a:p>
          <a:p>
            <a:pPr>
              <a:lnSpc>
                <a:spcPct val="90000"/>
              </a:lnSpc>
            </a:pPr>
            <a:endParaRPr lang="en-US" sz="2000" b="0" dirty="0" smtClean="0"/>
          </a:p>
          <a:p>
            <a:pPr>
              <a:lnSpc>
                <a:spcPct val="90000"/>
              </a:lnSpc>
            </a:pPr>
            <a:r>
              <a:rPr lang="en-US" sz="2000" b="0" dirty="0" smtClean="0"/>
              <a:t>In which situation and contexts will they be using English?</a:t>
            </a:r>
            <a:endParaRPr lang="ru-RU" sz="2000" b="0" dirty="0" smtClean="0"/>
          </a:p>
          <a:p>
            <a:pPr>
              <a:lnSpc>
                <a:spcPct val="90000"/>
              </a:lnSpc>
            </a:pPr>
            <a:endParaRPr lang="en-US" sz="2000" b="0" dirty="0" smtClean="0"/>
          </a:p>
          <a:p>
            <a:pPr>
              <a:lnSpc>
                <a:spcPct val="90000"/>
              </a:lnSpc>
            </a:pPr>
            <a:r>
              <a:rPr lang="en-US" sz="2000" b="0" dirty="0" smtClean="0"/>
              <a:t>Which of these situations are most important for the organization?</a:t>
            </a:r>
            <a:endParaRPr lang="ru-RU" sz="2000" b="0" dirty="0" smtClean="0"/>
          </a:p>
          <a:p>
            <a:pPr>
              <a:lnSpc>
                <a:spcPct val="90000"/>
              </a:lnSpc>
            </a:pPr>
            <a:endParaRPr lang="en-US" sz="2000" b="0" dirty="0" smtClean="0"/>
          </a:p>
          <a:p>
            <a:pPr>
              <a:lnSpc>
                <a:spcPct val="90000"/>
              </a:lnSpc>
            </a:pPr>
            <a:r>
              <a:rPr lang="en-US" sz="2000" b="0" dirty="0" smtClean="0"/>
              <a:t>Where will misunderstanding cause problems for the organization?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usiness22">
  <a:themeElements>
    <a:clrScheme name="business2 1">
      <a:dk1>
        <a:srgbClr val="000000"/>
      </a:dk1>
      <a:lt1>
        <a:srgbClr val="FFFFFF"/>
      </a:lt1>
      <a:dk2>
        <a:srgbClr val="543D18"/>
      </a:dk2>
      <a:lt2>
        <a:srgbClr val="969696"/>
      </a:lt2>
      <a:accent1>
        <a:srgbClr val="FFFFCC"/>
      </a:accent1>
      <a:accent2>
        <a:srgbClr val="7EC8CE"/>
      </a:accent2>
      <a:accent3>
        <a:srgbClr val="FFFFFF"/>
      </a:accent3>
      <a:accent4>
        <a:srgbClr val="000000"/>
      </a:accent4>
      <a:accent5>
        <a:srgbClr val="FFFFE2"/>
      </a:accent5>
      <a:accent6>
        <a:srgbClr val="72B5BA"/>
      </a:accent6>
      <a:hlink>
        <a:srgbClr val="E5D093"/>
      </a:hlink>
      <a:folHlink>
        <a:srgbClr val="CCB374"/>
      </a:folHlink>
    </a:clrScheme>
    <a:fontScheme name="business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usiness2 1">
        <a:dk1>
          <a:srgbClr val="000000"/>
        </a:dk1>
        <a:lt1>
          <a:srgbClr val="FFFFFF"/>
        </a:lt1>
        <a:dk2>
          <a:srgbClr val="543D18"/>
        </a:dk2>
        <a:lt2>
          <a:srgbClr val="969696"/>
        </a:lt2>
        <a:accent1>
          <a:srgbClr val="FFFFCC"/>
        </a:accent1>
        <a:accent2>
          <a:srgbClr val="7EC8CE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72B5BA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2">
        <a:dk1>
          <a:srgbClr val="000000"/>
        </a:dk1>
        <a:lt1>
          <a:srgbClr val="FFFFFF"/>
        </a:lt1>
        <a:dk2>
          <a:srgbClr val="003366"/>
        </a:dk2>
        <a:lt2>
          <a:srgbClr val="969696"/>
        </a:lt2>
        <a:accent1>
          <a:srgbClr val="CCFF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E2FFFF"/>
        </a:accent5>
        <a:accent6>
          <a:srgbClr val="2DB9B9"/>
        </a:accent6>
        <a:hlink>
          <a:srgbClr val="92BEE6"/>
        </a:hlink>
        <a:folHlink>
          <a:srgbClr val="74B5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2 3">
        <a:dk1>
          <a:srgbClr val="000000"/>
        </a:dk1>
        <a:lt1>
          <a:srgbClr val="FFFFFF"/>
        </a:lt1>
        <a:dk2>
          <a:srgbClr val="224A3C"/>
        </a:dk2>
        <a:lt2>
          <a:srgbClr val="969696"/>
        </a:lt2>
        <a:accent1>
          <a:srgbClr val="FFFFCC"/>
        </a:accent1>
        <a:accent2>
          <a:srgbClr val="7CCEE8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70BAD2"/>
        </a:accent6>
        <a:hlink>
          <a:srgbClr val="D5E494"/>
        </a:hlink>
        <a:folHlink>
          <a:srgbClr val="A4CE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032</Template>
  <TotalTime>482</TotalTime>
  <Words>809</Words>
  <Application>Microsoft Office PowerPoint</Application>
  <PresentationFormat>Экран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business22</vt:lpstr>
      <vt:lpstr>English for Specific Purposes (ESP)</vt:lpstr>
      <vt:lpstr>               Outline</vt:lpstr>
      <vt:lpstr>Слайд 3</vt:lpstr>
      <vt:lpstr>Approaches to ESP</vt:lpstr>
      <vt:lpstr>       ESP Assessment</vt:lpstr>
      <vt:lpstr>           Advantages</vt:lpstr>
      <vt:lpstr>          Disadvantages</vt:lpstr>
      <vt:lpstr>Types of needs</vt:lpstr>
      <vt:lpstr>Слайд 9</vt:lpstr>
      <vt:lpstr>Types of needs analysis</vt:lpstr>
      <vt:lpstr>Слайд 11</vt:lpstr>
      <vt:lpstr>Sources of professional information</vt:lpstr>
      <vt:lpstr>Students’ feedback</vt:lpstr>
      <vt:lpstr>We’re a part of a global process </vt:lpstr>
      <vt:lpstr>Addressing students’ needs</vt:lpstr>
      <vt:lpstr>Addressing students’ needs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oksik</dc:creator>
  <cp:lastModifiedBy>Vadim</cp:lastModifiedBy>
  <cp:revision>67</cp:revision>
  <dcterms:created xsi:type="dcterms:W3CDTF">2015-11-01T17:02:13Z</dcterms:created>
  <dcterms:modified xsi:type="dcterms:W3CDTF">2015-12-16T08:39:08Z</dcterms:modified>
</cp:coreProperties>
</file>